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0" r:id="rId1"/>
  </p:sldMasterIdLst>
  <p:sldIdLst>
    <p:sldId id="256" r:id="rId2"/>
    <p:sldId id="259" r:id="rId3"/>
    <p:sldId id="260" r:id="rId4"/>
    <p:sldId id="272" r:id="rId5"/>
    <p:sldId id="261" r:id="rId6"/>
    <p:sldId id="262" r:id="rId7"/>
    <p:sldId id="263" r:id="rId8"/>
    <p:sldId id="264" r:id="rId9"/>
    <p:sldId id="265" r:id="rId10"/>
    <p:sldId id="275" r:id="rId11"/>
    <p:sldId id="266" r:id="rId12"/>
    <p:sldId id="269" r:id="rId13"/>
    <p:sldId id="270" r:id="rId14"/>
    <p:sldId id="258" r:id="rId15"/>
    <p:sldId id="268" r:id="rId16"/>
    <p:sldId id="277" r:id="rId17"/>
    <p:sldId id="278" r:id="rId18"/>
    <p:sldId id="279" r:id="rId19"/>
    <p:sldId id="280" r:id="rId20"/>
    <p:sldId id="281" r:id="rId21"/>
    <p:sldId id="267" r:id="rId22"/>
    <p:sldId id="257" r:id="rId23"/>
    <p:sldId id="273" r:id="rId24"/>
    <p:sldId id="274"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31C2C-A8E6-8F4D-9ACB-AB59A0999E98}" v="388" dt="2022-04-11T02:26:59.954"/>
    <p1510:client id="{3C60439E-5AC3-EA40-AB69-E00611573AEF}" v="327" dt="2022-04-11T01:36:20.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9"/>
    <p:restoredTop sz="96197"/>
  </p:normalViewPr>
  <p:slideViewPr>
    <p:cSldViewPr snapToGrid="0" snapToObjects="1">
      <p:cViewPr>
        <p:scale>
          <a:sx n="94" d="100"/>
          <a:sy n="94" d="100"/>
        </p:scale>
        <p:origin x="1120"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kIv8dwDGKkw" TargetMode="External"/><Relationship Id="rId1" Type="http://schemas.openxmlformats.org/officeDocument/2006/relationships/hyperlink" Target="https://devai.info/2020/12/15/huong-dan-training-object-detection-voi-yolov4-su-dung-google-colab/" TargetMode="Externa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hyperlink" Target="https://devai.info/2020/12/15/huong-dan-training-object-detection-voi-yolov4-su-dung-google-colab/" TargetMode="External"/><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www.youtube.com/watch?v=kIv8dwDGKkw"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F7D90-132E-42D0-AA6E-957E087A766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3F89F42-A4AB-4812-999B-BD2AB8A34F6B}">
      <dgm:prSet/>
      <dgm:spPr/>
      <dgm:t>
        <a:bodyPr/>
        <a:lstStyle/>
        <a:p>
          <a:r>
            <a:rPr lang="en-US"/>
            <a:t>ĐỘNG LỰC NGHIÊN CỨU</a:t>
          </a:r>
        </a:p>
      </dgm:t>
    </dgm:pt>
    <dgm:pt modelId="{DC714315-A142-444F-B6C2-0A740CCA8522}" type="parTrans" cxnId="{BFABF98C-FACA-4413-BB3A-C1EDE184C326}">
      <dgm:prSet/>
      <dgm:spPr/>
      <dgm:t>
        <a:bodyPr/>
        <a:lstStyle/>
        <a:p>
          <a:endParaRPr lang="en-US"/>
        </a:p>
      </dgm:t>
    </dgm:pt>
    <dgm:pt modelId="{A8728CB5-20AF-46F5-AF4B-313303020798}" type="sibTrans" cxnId="{BFABF98C-FACA-4413-BB3A-C1EDE184C326}">
      <dgm:prSet/>
      <dgm:spPr/>
      <dgm:t>
        <a:bodyPr/>
        <a:lstStyle/>
        <a:p>
          <a:endParaRPr lang="en-US"/>
        </a:p>
      </dgm:t>
    </dgm:pt>
    <dgm:pt modelId="{CCB7F5C0-4C17-49A8-80ED-8EF276595681}">
      <dgm:prSet/>
      <dgm:spPr/>
      <dgm:t>
        <a:bodyPr/>
        <a:lstStyle/>
        <a:p>
          <a:r>
            <a:rPr lang="en-US"/>
            <a:t>PHÁT BIỂU BÀI TOÁN</a:t>
          </a:r>
        </a:p>
      </dgm:t>
    </dgm:pt>
    <dgm:pt modelId="{D42911EF-17F1-4319-B063-332FB50D84E2}" type="parTrans" cxnId="{374B4E6B-6B44-4E07-8F39-74D9F6A4AB0B}">
      <dgm:prSet/>
      <dgm:spPr/>
      <dgm:t>
        <a:bodyPr/>
        <a:lstStyle/>
        <a:p>
          <a:endParaRPr lang="en-US"/>
        </a:p>
      </dgm:t>
    </dgm:pt>
    <dgm:pt modelId="{BF1E658F-E85E-457D-96C7-14A384AB3459}" type="sibTrans" cxnId="{374B4E6B-6B44-4E07-8F39-74D9F6A4AB0B}">
      <dgm:prSet/>
      <dgm:spPr/>
      <dgm:t>
        <a:bodyPr/>
        <a:lstStyle/>
        <a:p>
          <a:endParaRPr lang="en-US"/>
        </a:p>
      </dgm:t>
    </dgm:pt>
    <dgm:pt modelId="{40703490-1AFF-435B-B4AC-14CAE392C0AD}">
      <dgm:prSet/>
      <dgm:spPr/>
      <dgm:t>
        <a:bodyPr/>
        <a:lstStyle/>
        <a:p>
          <a:r>
            <a:rPr lang="en-US"/>
            <a:t>BẢNG HIỆU NĂNG</a:t>
          </a:r>
        </a:p>
      </dgm:t>
    </dgm:pt>
    <dgm:pt modelId="{E20441DD-BB2D-429C-A575-A8393342B615}" type="parTrans" cxnId="{FD64BA1B-423E-4BA5-A73D-148AC0A40967}">
      <dgm:prSet/>
      <dgm:spPr/>
      <dgm:t>
        <a:bodyPr/>
        <a:lstStyle/>
        <a:p>
          <a:endParaRPr lang="en-US"/>
        </a:p>
      </dgm:t>
    </dgm:pt>
    <dgm:pt modelId="{D380F51E-7C2D-4442-AC03-E985B98E7C26}" type="sibTrans" cxnId="{FD64BA1B-423E-4BA5-A73D-148AC0A40967}">
      <dgm:prSet/>
      <dgm:spPr/>
      <dgm:t>
        <a:bodyPr/>
        <a:lstStyle/>
        <a:p>
          <a:endParaRPr lang="en-US"/>
        </a:p>
      </dgm:t>
    </dgm:pt>
    <dgm:pt modelId="{BB52709F-0711-4B7D-96F1-5006DA6356C1}">
      <dgm:prSet/>
      <dgm:spPr/>
      <dgm:t>
        <a:bodyPr/>
        <a:lstStyle/>
        <a:p>
          <a:r>
            <a:rPr lang="en-US"/>
            <a:t>NGUYÊN LÍ- PHƯƠNG PHÁP- GIẢI THUẬT</a:t>
          </a:r>
        </a:p>
      </dgm:t>
    </dgm:pt>
    <dgm:pt modelId="{EB2362DD-0A12-4980-BA9B-300D5D9CE3CC}" type="parTrans" cxnId="{6DEDA179-AB7F-41F2-9A9C-EB053573352C}">
      <dgm:prSet/>
      <dgm:spPr/>
      <dgm:t>
        <a:bodyPr/>
        <a:lstStyle/>
        <a:p>
          <a:endParaRPr lang="en-US"/>
        </a:p>
      </dgm:t>
    </dgm:pt>
    <dgm:pt modelId="{9A8416B3-554B-4869-8D01-AE946D4AEC83}" type="sibTrans" cxnId="{6DEDA179-AB7F-41F2-9A9C-EB053573352C}">
      <dgm:prSet/>
      <dgm:spPr/>
      <dgm:t>
        <a:bodyPr/>
        <a:lstStyle/>
        <a:p>
          <a:endParaRPr lang="en-US"/>
        </a:p>
      </dgm:t>
    </dgm:pt>
    <dgm:pt modelId="{21E93ADD-E5D7-4471-BF87-9C7964431447}">
      <dgm:prSet/>
      <dgm:spPr/>
      <dgm:t>
        <a:bodyPr/>
        <a:lstStyle/>
        <a:p>
          <a:r>
            <a:rPr lang="en-US"/>
            <a:t>CÁCH CÀI ĐẶT</a:t>
          </a:r>
        </a:p>
      </dgm:t>
    </dgm:pt>
    <dgm:pt modelId="{F1A03CC8-D699-4926-84B4-3753EC87921D}" type="parTrans" cxnId="{0AF3DFBA-23F7-43DD-BD3C-05AB8F41F108}">
      <dgm:prSet/>
      <dgm:spPr/>
      <dgm:t>
        <a:bodyPr/>
        <a:lstStyle/>
        <a:p>
          <a:endParaRPr lang="en-US"/>
        </a:p>
      </dgm:t>
    </dgm:pt>
    <dgm:pt modelId="{787C6643-9E07-4CF9-8A71-B66334B75B11}" type="sibTrans" cxnId="{0AF3DFBA-23F7-43DD-BD3C-05AB8F41F108}">
      <dgm:prSet/>
      <dgm:spPr/>
      <dgm:t>
        <a:bodyPr/>
        <a:lstStyle/>
        <a:p>
          <a:endParaRPr lang="en-US"/>
        </a:p>
      </dgm:t>
    </dgm:pt>
    <dgm:pt modelId="{091625B5-712F-4043-9810-324065423F3E}" type="pres">
      <dgm:prSet presAssocID="{D8AF7D90-132E-42D0-AA6E-957E087A766D}" presName="hierChild1" presStyleCnt="0">
        <dgm:presLayoutVars>
          <dgm:chPref val="1"/>
          <dgm:dir/>
          <dgm:animOne val="branch"/>
          <dgm:animLvl val="lvl"/>
          <dgm:resizeHandles/>
        </dgm:presLayoutVars>
      </dgm:prSet>
      <dgm:spPr/>
    </dgm:pt>
    <dgm:pt modelId="{462E8B93-3756-C24F-AFC7-91A2FFD08091}" type="pres">
      <dgm:prSet presAssocID="{53F89F42-A4AB-4812-999B-BD2AB8A34F6B}" presName="hierRoot1" presStyleCnt="0"/>
      <dgm:spPr/>
    </dgm:pt>
    <dgm:pt modelId="{4340FAA5-C89B-8547-BC84-5391CE8F38EA}" type="pres">
      <dgm:prSet presAssocID="{53F89F42-A4AB-4812-999B-BD2AB8A34F6B}" presName="composite" presStyleCnt="0"/>
      <dgm:spPr/>
    </dgm:pt>
    <dgm:pt modelId="{197396D8-7DCE-F641-A30A-29502F930B7D}" type="pres">
      <dgm:prSet presAssocID="{53F89F42-A4AB-4812-999B-BD2AB8A34F6B}" presName="background" presStyleLbl="node0" presStyleIdx="0" presStyleCnt="5"/>
      <dgm:spPr/>
    </dgm:pt>
    <dgm:pt modelId="{5C1447BE-71E5-9C42-8891-0AE9248C95FA}" type="pres">
      <dgm:prSet presAssocID="{53F89F42-A4AB-4812-999B-BD2AB8A34F6B}" presName="text" presStyleLbl="fgAcc0" presStyleIdx="0" presStyleCnt="5">
        <dgm:presLayoutVars>
          <dgm:chPref val="3"/>
        </dgm:presLayoutVars>
      </dgm:prSet>
      <dgm:spPr/>
    </dgm:pt>
    <dgm:pt modelId="{62D70B57-B773-DF47-9561-4F92E186D2DC}" type="pres">
      <dgm:prSet presAssocID="{53F89F42-A4AB-4812-999B-BD2AB8A34F6B}" presName="hierChild2" presStyleCnt="0"/>
      <dgm:spPr/>
    </dgm:pt>
    <dgm:pt modelId="{061954B2-F7D8-C643-88B6-B8E57CB7FB7E}" type="pres">
      <dgm:prSet presAssocID="{CCB7F5C0-4C17-49A8-80ED-8EF276595681}" presName="hierRoot1" presStyleCnt="0"/>
      <dgm:spPr/>
    </dgm:pt>
    <dgm:pt modelId="{F2D12685-2DDA-C34F-B491-48150A0F43F6}" type="pres">
      <dgm:prSet presAssocID="{CCB7F5C0-4C17-49A8-80ED-8EF276595681}" presName="composite" presStyleCnt="0"/>
      <dgm:spPr/>
    </dgm:pt>
    <dgm:pt modelId="{56ED8BF8-6920-D84F-BA5B-73EB485430AC}" type="pres">
      <dgm:prSet presAssocID="{CCB7F5C0-4C17-49A8-80ED-8EF276595681}" presName="background" presStyleLbl="node0" presStyleIdx="1" presStyleCnt="5"/>
      <dgm:spPr/>
    </dgm:pt>
    <dgm:pt modelId="{7B421621-99A8-EF43-82B4-439B60A8958F}" type="pres">
      <dgm:prSet presAssocID="{CCB7F5C0-4C17-49A8-80ED-8EF276595681}" presName="text" presStyleLbl="fgAcc0" presStyleIdx="1" presStyleCnt="5">
        <dgm:presLayoutVars>
          <dgm:chPref val="3"/>
        </dgm:presLayoutVars>
      </dgm:prSet>
      <dgm:spPr/>
    </dgm:pt>
    <dgm:pt modelId="{F8F47E76-F7EC-A040-823E-F5AE38EE79B7}" type="pres">
      <dgm:prSet presAssocID="{CCB7F5C0-4C17-49A8-80ED-8EF276595681}" presName="hierChild2" presStyleCnt="0"/>
      <dgm:spPr/>
    </dgm:pt>
    <dgm:pt modelId="{CA983946-6814-3046-906A-A18819BBCDBF}" type="pres">
      <dgm:prSet presAssocID="{40703490-1AFF-435B-B4AC-14CAE392C0AD}" presName="hierRoot1" presStyleCnt="0"/>
      <dgm:spPr/>
    </dgm:pt>
    <dgm:pt modelId="{FDA3C0A9-A9C1-1745-875C-ADAE5347E40E}" type="pres">
      <dgm:prSet presAssocID="{40703490-1AFF-435B-B4AC-14CAE392C0AD}" presName="composite" presStyleCnt="0"/>
      <dgm:spPr/>
    </dgm:pt>
    <dgm:pt modelId="{D1E054A9-FCE0-DE46-89FD-DDA4F2A2ED7A}" type="pres">
      <dgm:prSet presAssocID="{40703490-1AFF-435B-B4AC-14CAE392C0AD}" presName="background" presStyleLbl="node0" presStyleIdx="2" presStyleCnt="5"/>
      <dgm:spPr/>
    </dgm:pt>
    <dgm:pt modelId="{CC6CC9B5-5055-F545-9100-410AE121979C}" type="pres">
      <dgm:prSet presAssocID="{40703490-1AFF-435B-B4AC-14CAE392C0AD}" presName="text" presStyleLbl="fgAcc0" presStyleIdx="2" presStyleCnt="5">
        <dgm:presLayoutVars>
          <dgm:chPref val="3"/>
        </dgm:presLayoutVars>
      </dgm:prSet>
      <dgm:spPr/>
    </dgm:pt>
    <dgm:pt modelId="{4D451AA1-D628-3840-B4AA-034A20204E7C}" type="pres">
      <dgm:prSet presAssocID="{40703490-1AFF-435B-B4AC-14CAE392C0AD}" presName="hierChild2" presStyleCnt="0"/>
      <dgm:spPr/>
    </dgm:pt>
    <dgm:pt modelId="{8F3EFE41-C6D6-9543-A541-BA062C6D7D02}" type="pres">
      <dgm:prSet presAssocID="{BB52709F-0711-4B7D-96F1-5006DA6356C1}" presName="hierRoot1" presStyleCnt="0"/>
      <dgm:spPr/>
    </dgm:pt>
    <dgm:pt modelId="{D8A578A3-1258-114E-9A0B-5D360DB15F4B}" type="pres">
      <dgm:prSet presAssocID="{BB52709F-0711-4B7D-96F1-5006DA6356C1}" presName="composite" presStyleCnt="0"/>
      <dgm:spPr/>
    </dgm:pt>
    <dgm:pt modelId="{FF6DCBA9-2897-484D-8594-560046C47797}" type="pres">
      <dgm:prSet presAssocID="{BB52709F-0711-4B7D-96F1-5006DA6356C1}" presName="background" presStyleLbl="node0" presStyleIdx="3" presStyleCnt="5"/>
      <dgm:spPr/>
    </dgm:pt>
    <dgm:pt modelId="{85F2AD90-06C4-B049-8096-F4197746DB32}" type="pres">
      <dgm:prSet presAssocID="{BB52709F-0711-4B7D-96F1-5006DA6356C1}" presName="text" presStyleLbl="fgAcc0" presStyleIdx="3" presStyleCnt="5">
        <dgm:presLayoutVars>
          <dgm:chPref val="3"/>
        </dgm:presLayoutVars>
      </dgm:prSet>
      <dgm:spPr/>
    </dgm:pt>
    <dgm:pt modelId="{82BD71F3-8AD3-CA4E-B7A8-97FBC894037A}" type="pres">
      <dgm:prSet presAssocID="{BB52709F-0711-4B7D-96F1-5006DA6356C1}" presName="hierChild2" presStyleCnt="0"/>
      <dgm:spPr/>
    </dgm:pt>
    <dgm:pt modelId="{3F4C6EF3-6EDA-3143-8385-2A5404B5FE2D}" type="pres">
      <dgm:prSet presAssocID="{21E93ADD-E5D7-4471-BF87-9C7964431447}" presName="hierRoot1" presStyleCnt="0"/>
      <dgm:spPr/>
    </dgm:pt>
    <dgm:pt modelId="{AD2E2D84-903A-814A-A4DC-CBEF936BFBC3}" type="pres">
      <dgm:prSet presAssocID="{21E93ADD-E5D7-4471-BF87-9C7964431447}" presName="composite" presStyleCnt="0"/>
      <dgm:spPr/>
    </dgm:pt>
    <dgm:pt modelId="{5A3D3844-4189-DA42-B7FF-6737D30A020D}" type="pres">
      <dgm:prSet presAssocID="{21E93ADD-E5D7-4471-BF87-9C7964431447}" presName="background" presStyleLbl="node0" presStyleIdx="4" presStyleCnt="5"/>
      <dgm:spPr/>
    </dgm:pt>
    <dgm:pt modelId="{4DDBB506-BA39-084A-8E16-091400243EEC}" type="pres">
      <dgm:prSet presAssocID="{21E93ADD-E5D7-4471-BF87-9C7964431447}" presName="text" presStyleLbl="fgAcc0" presStyleIdx="4" presStyleCnt="5">
        <dgm:presLayoutVars>
          <dgm:chPref val="3"/>
        </dgm:presLayoutVars>
      </dgm:prSet>
      <dgm:spPr/>
    </dgm:pt>
    <dgm:pt modelId="{800B4947-BE0B-584C-8709-D007B1BC4197}" type="pres">
      <dgm:prSet presAssocID="{21E93ADD-E5D7-4471-BF87-9C7964431447}" presName="hierChild2" presStyleCnt="0"/>
      <dgm:spPr/>
    </dgm:pt>
  </dgm:ptLst>
  <dgm:cxnLst>
    <dgm:cxn modelId="{FD64BA1B-423E-4BA5-A73D-148AC0A40967}" srcId="{D8AF7D90-132E-42D0-AA6E-957E087A766D}" destId="{40703490-1AFF-435B-B4AC-14CAE392C0AD}" srcOrd="2" destOrd="0" parTransId="{E20441DD-BB2D-429C-A575-A8393342B615}" sibTransId="{D380F51E-7C2D-4442-AC03-E985B98E7C26}"/>
    <dgm:cxn modelId="{57C3E13C-1E65-364E-85CA-3571D79AB329}" type="presOf" srcId="{BB52709F-0711-4B7D-96F1-5006DA6356C1}" destId="{85F2AD90-06C4-B049-8096-F4197746DB32}" srcOrd="0" destOrd="0" presId="urn:microsoft.com/office/officeart/2005/8/layout/hierarchy1"/>
    <dgm:cxn modelId="{0414AA40-4EAD-2944-A2B9-B33BD826E6EF}" type="presOf" srcId="{D8AF7D90-132E-42D0-AA6E-957E087A766D}" destId="{091625B5-712F-4043-9810-324065423F3E}" srcOrd="0" destOrd="0" presId="urn:microsoft.com/office/officeart/2005/8/layout/hierarchy1"/>
    <dgm:cxn modelId="{374B4E6B-6B44-4E07-8F39-74D9F6A4AB0B}" srcId="{D8AF7D90-132E-42D0-AA6E-957E087A766D}" destId="{CCB7F5C0-4C17-49A8-80ED-8EF276595681}" srcOrd="1" destOrd="0" parTransId="{D42911EF-17F1-4319-B063-332FB50D84E2}" sibTransId="{BF1E658F-E85E-457D-96C7-14A384AB3459}"/>
    <dgm:cxn modelId="{6DEDA179-AB7F-41F2-9A9C-EB053573352C}" srcId="{D8AF7D90-132E-42D0-AA6E-957E087A766D}" destId="{BB52709F-0711-4B7D-96F1-5006DA6356C1}" srcOrd="3" destOrd="0" parTransId="{EB2362DD-0A12-4980-BA9B-300D5D9CE3CC}" sibTransId="{9A8416B3-554B-4869-8D01-AE946D4AEC83}"/>
    <dgm:cxn modelId="{BFABF98C-FACA-4413-BB3A-C1EDE184C326}" srcId="{D8AF7D90-132E-42D0-AA6E-957E087A766D}" destId="{53F89F42-A4AB-4812-999B-BD2AB8A34F6B}" srcOrd="0" destOrd="0" parTransId="{DC714315-A142-444F-B6C2-0A740CCA8522}" sibTransId="{A8728CB5-20AF-46F5-AF4B-313303020798}"/>
    <dgm:cxn modelId="{0AF3DFBA-23F7-43DD-BD3C-05AB8F41F108}" srcId="{D8AF7D90-132E-42D0-AA6E-957E087A766D}" destId="{21E93ADD-E5D7-4471-BF87-9C7964431447}" srcOrd="4" destOrd="0" parTransId="{F1A03CC8-D699-4926-84B4-3753EC87921D}" sibTransId="{787C6643-9E07-4CF9-8A71-B66334B75B11}"/>
    <dgm:cxn modelId="{5D506CCF-3922-9042-B883-0FD88AC5A97F}" type="presOf" srcId="{CCB7F5C0-4C17-49A8-80ED-8EF276595681}" destId="{7B421621-99A8-EF43-82B4-439B60A8958F}" srcOrd="0" destOrd="0" presId="urn:microsoft.com/office/officeart/2005/8/layout/hierarchy1"/>
    <dgm:cxn modelId="{01BA6CE4-9DA1-034F-A50B-67717EEE6598}" type="presOf" srcId="{40703490-1AFF-435B-B4AC-14CAE392C0AD}" destId="{CC6CC9B5-5055-F545-9100-410AE121979C}" srcOrd="0" destOrd="0" presId="urn:microsoft.com/office/officeart/2005/8/layout/hierarchy1"/>
    <dgm:cxn modelId="{DC91ECEE-4AF6-D94F-B467-5BE8FF962E03}" type="presOf" srcId="{21E93ADD-E5D7-4471-BF87-9C7964431447}" destId="{4DDBB506-BA39-084A-8E16-091400243EEC}" srcOrd="0" destOrd="0" presId="urn:microsoft.com/office/officeart/2005/8/layout/hierarchy1"/>
    <dgm:cxn modelId="{5BAFA6F8-44F0-AB4D-AA40-49BC6372A4B0}" type="presOf" srcId="{53F89F42-A4AB-4812-999B-BD2AB8A34F6B}" destId="{5C1447BE-71E5-9C42-8891-0AE9248C95FA}" srcOrd="0" destOrd="0" presId="urn:microsoft.com/office/officeart/2005/8/layout/hierarchy1"/>
    <dgm:cxn modelId="{5012BA53-8F8C-0544-8CD0-93064DF5E79A}" type="presParOf" srcId="{091625B5-712F-4043-9810-324065423F3E}" destId="{462E8B93-3756-C24F-AFC7-91A2FFD08091}" srcOrd="0" destOrd="0" presId="urn:microsoft.com/office/officeart/2005/8/layout/hierarchy1"/>
    <dgm:cxn modelId="{7C14FCE3-A194-8746-A4B6-E65E2C7D206E}" type="presParOf" srcId="{462E8B93-3756-C24F-AFC7-91A2FFD08091}" destId="{4340FAA5-C89B-8547-BC84-5391CE8F38EA}" srcOrd="0" destOrd="0" presId="urn:microsoft.com/office/officeart/2005/8/layout/hierarchy1"/>
    <dgm:cxn modelId="{07163BA2-E5B7-C044-B476-4F8865510B14}" type="presParOf" srcId="{4340FAA5-C89B-8547-BC84-5391CE8F38EA}" destId="{197396D8-7DCE-F641-A30A-29502F930B7D}" srcOrd="0" destOrd="0" presId="urn:microsoft.com/office/officeart/2005/8/layout/hierarchy1"/>
    <dgm:cxn modelId="{7CFA0200-D774-E84A-971F-B2827F7C19E0}" type="presParOf" srcId="{4340FAA5-C89B-8547-BC84-5391CE8F38EA}" destId="{5C1447BE-71E5-9C42-8891-0AE9248C95FA}" srcOrd="1" destOrd="0" presId="urn:microsoft.com/office/officeart/2005/8/layout/hierarchy1"/>
    <dgm:cxn modelId="{1F3C1F34-503E-E042-951E-C2C3CC314A83}" type="presParOf" srcId="{462E8B93-3756-C24F-AFC7-91A2FFD08091}" destId="{62D70B57-B773-DF47-9561-4F92E186D2DC}" srcOrd="1" destOrd="0" presId="urn:microsoft.com/office/officeart/2005/8/layout/hierarchy1"/>
    <dgm:cxn modelId="{7BF8777E-B67A-E04E-8972-1BFD1960709A}" type="presParOf" srcId="{091625B5-712F-4043-9810-324065423F3E}" destId="{061954B2-F7D8-C643-88B6-B8E57CB7FB7E}" srcOrd="1" destOrd="0" presId="urn:microsoft.com/office/officeart/2005/8/layout/hierarchy1"/>
    <dgm:cxn modelId="{4F8EF655-0893-BE4F-B00D-3575D6745C51}" type="presParOf" srcId="{061954B2-F7D8-C643-88B6-B8E57CB7FB7E}" destId="{F2D12685-2DDA-C34F-B491-48150A0F43F6}" srcOrd="0" destOrd="0" presId="urn:microsoft.com/office/officeart/2005/8/layout/hierarchy1"/>
    <dgm:cxn modelId="{C7F57CA2-E7D8-7F47-81EB-D13D0465F57F}" type="presParOf" srcId="{F2D12685-2DDA-C34F-B491-48150A0F43F6}" destId="{56ED8BF8-6920-D84F-BA5B-73EB485430AC}" srcOrd="0" destOrd="0" presId="urn:microsoft.com/office/officeart/2005/8/layout/hierarchy1"/>
    <dgm:cxn modelId="{9990D351-6888-DD48-8DBE-7451F3F3592B}" type="presParOf" srcId="{F2D12685-2DDA-C34F-B491-48150A0F43F6}" destId="{7B421621-99A8-EF43-82B4-439B60A8958F}" srcOrd="1" destOrd="0" presId="urn:microsoft.com/office/officeart/2005/8/layout/hierarchy1"/>
    <dgm:cxn modelId="{57AFAB38-7106-684E-BBAD-A8AEB2DB6101}" type="presParOf" srcId="{061954B2-F7D8-C643-88B6-B8E57CB7FB7E}" destId="{F8F47E76-F7EC-A040-823E-F5AE38EE79B7}" srcOrd="1" destOrd="0" presId="urn:microsoft.com/office/officeart/2005/8/layout/hierarchy1"/>
    <dgm:cxn modelId="{E65A1883-6CDD-1248-97DF-CE3E4A6B8255}" type="presParOf" srcId="{091625B5-712F-4043-9810-324065423F3E}" destId="{CA983946-6814-3046-906A-A18819BBCDBF}" srcOrd="2" destOrd="0" presId="urn:microsoft.com/office/officeart/2005/8/layout/hierarchy1"/>
    <dgm:cxn modelId="{5846B317-892F-2A4F-8E79-9E2EC470DF11}" type="presParOf" srcId="{CA983946-6814-3046-906A-A18819BBCDBF}" destId="{FDA3C0A9-A9C1-1745-875C-ADAE5347E40E}" srcOrd="0" destOrd="0" presId="urn:microsoft.com/office/officeart/2005/8/layout/hierarchy1"/>
    <dgm:cxn modelId="{75CA4CC1-DA8C-234C-81F3-56F1642ED795}" type="presParOf" srcId="{FDA3C0A9-A9C1-1745-875C-ADAE5347E40E}" destId="{D1E054A9-FCE0-DE46-89FD-DDA4F2A2ED7A}" srcOrd="0" destOrd="0" presId="urn:microsoft.com/office/officeart/2005/8/layout/hierarchy1"/>
    <dgm:cxn modelId="{0BB88192-367C-F74B-86B3-545C84B7C143}" type="presParOf" srcId="{FDA3C0A9-A9C1-1745-875C-ADAE5347E40E}" destId="{CC6CC9B5-5055-F545-9100-410AE121979C}" srcOrd="1" destOrd="0" presId="urn:microsoft.com/office/officeart/2005/8/layout/hierarchy1"/>
    <dgm:cxn modelId="{D03EDB11-FAA3-2646-A8FB-42C45B3BC1FE}" type="presParOf" srcId="{CA983946-6814-3046-906A-A18819BBCDBF}" destId="{4D451AA1-D628-3840-B4AA-034A20204E7C}" srcOrd="1" destOrd="0" presId="urn:microsoft.com/office/officeart/2005/8/layout/hierarchy1"/>
    <dgm:cxn modelId="{89465B22-3030-3349-B45B-2E0AD4EE5378}" type="presParOf" srcId="{091625B5-712F-4043-9810-324065423F3E}" destId="{8F3EFE41-C6D6-9543-A541-BA062C6D7D02}" srcOrd="3" destOrd="0" presId="urn:microsoft.com/office/officeart/2005/8/layout/hierarchy1"/>
    <dgm:cxn modelId="{AEB35D0F-625A-3045-8610-5898DFB61E33}" type="presParOf" srcId="{8F3EFE41-C6D6-9543-A541-BA062C6D7D02}" destId="{D8A578A3-1258-114E-9A0B-5D360DB15F4B}" srcOrd="0" destOrd="0" presId="urn:microsoft.com/office/officeart/2005/8/layout/hierarchy1"/>
    <dgm:cxn modelId="{A34CB681-6783-2445-87F1-43F93061C074}" type="presParOf" srcId="{D8A578A3-1258-114E-9A0B-5D360DB15F4B}" destId="{FF6DCBA9-2897-484D-8594-560046C47797}" srcOrd="0" destOrd="0" presId="urn:microsoft.com/office/officeart/2005/8/layout/hierarchy1"/>
    <dgm:cxn modelId="{9431F720-D6FE-A943-9067-BD6C8B442B1E}" type="presParOf" srcId="{D8A578A3-1258-114E-9A0B-5D360DB15F4B}" destId="{85F2AD90-06C4-B049-8096-F4197746DB32}" srcOrd="1" destOrd="0" presId="urn:microsoft.com/office/officeart/2005/8/layout/hierarchy1"/>
    <dgm:cxn modelId="{F587AACD-58C3-9E4F-8102-0A640F882E57}" type="presParOf" srcId="{8F3EFE41-C6D6-9543-A541-BA062C6D7D02}" destId="{82BD71F3-8AD3-CA4E-B7A8-97FBC894037A}" srcOrd="1" destOrd="0" presId="urn:microsoft.com/office/officeart/2005/8/layout/hierarchy1"/>
    <dgm:cxn modelId="{794F408D-4C3D-D04C-B50D-D1E6653F2412}" type="presParOf" srcId="{091625B5-712F-4043-9810-324065423F3E}" destId="{3F4C6EF3-6EDA-3143-8385-2A5404B5FE2D}" srcOrd="4" destOrd="0" presId="urn:microsoft.com/office/officeart/2005/8/layout/hierarchy1"/>
    <dgm:cxn modelId="{56737010-800B-204E-8C2C-FC4A5DD6BD40}" type="presParOf" srcId="{3F4C6EF3-6EDA-3143-8385-2A5404B5FE2D}" destId="{AD2E2D84-903A-814A-A4DC-CBEF936BFBC3}" srcOrd="0" destOrd="0" presId="urn:microsoft.com/office/officeart/2005/8/layout/hierarchy1"/>
    <dgm:cxn modelId="{DD84C0A3-D963-5F47-9206-4D46BFB1107E}" type="presParOf" srcId="{AD2E2D84-903A-814A-A4DC-CBEF936BFBC3}" destId="{5A3D3844-4189-DA42-B7FF-6737D30A020D}" srcOrd="0" destOrd="0" presId="urn:microsoft.com/office/officeart/2005/8/layout/hierarchy1"/>
    <dgm:cxn modelId="{A2A117B2-5756-9B4B-8DC9-853485502723}" type="presParOf" srcId="{AD2E2D84-903A-814A-A4DC-CBEF936BFBC3}" destId="{4DDBB506-BA39-084A-8E16-091400243EEC}" srcOrd="1" destOrd="0" presId="urn:microsoft.com/office/officeart/2005/8/layout/hierarchy1"/>
    <dgm:cxn modelId="{3EE89B47-4E9D-2B4C-A133-604EB1E42879}" type="presParOf" srcId="{3F4C6EF3-6EDA-3143-8385-2A5404B5FE2D}" destId="{800B4947-BE0B-584C-8709-D007B1BC419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119ABB-B5AA-4F55-8AC1-0308B17A0B0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A74F6CE9-06B8-4A72-983D-EC56C05E4D58}">
      <dgm:prSet/>
      <dgm:spPr/>
      <dgm:t>
        <a:bodyPr/>
        <a:lstStyle/>
        <a:p>
          <a:r>
            <a:rPr lang="vi-VN" b="1" baseline="0"/>
            <a:t>Input: </a:t>
          </a:r>
          <a:r>
            <a:rPr lang="vi-VN" b="0" baseline="0"/>
            <a:t>Hình ảnh/video có chứa biển số.</a:t>
          </a:r>
          <a:endParaRPr lang="en-US"/>
        </a:p>
      </dgm:t>
    </dgm:pt>
    <dgm:pt modelId="{FD6C980B-98FE-4DC1-BC2D-339F44A81BF0}" type="parTrans" cxnId="{8A41E49C-5C0D-41B6-B005-85549029DBA1}">
      <dgm:prSet/>
      <dgm:spPr/>
      <dgm:t>
        <a:bodyPr/>
        <a:lstStyle/>
        <a:p>
          <a:endParaRPr lang="en-US"/>
        </a:p>
      </dgm:t>
    </dgm:pt>
    <dgm:pt modelId="{91C2EFBA-9A48-4B66-9B2F-FA04AB93FC80}" type="sibTrans" cxnId="{8A41E49C-5C0D-41B6-B005-85549029DBA1}">
      <dgm:prSet/>
      <dgm:spPr/>
      <dgm:t>
        <a:bodyPr/>
        <a:lstStyle/>
        <a:p>
          <a:endParaRPr lang="en-US"/>
        </a:p>
      </dgm:t>
    </dgm:pt>
    <dgm:pt modelId="{4D25F7A9-F9BB-40FA-AEB9-EFF52BC246EB}">
      <dgm:prSet/>
      <dgm:spPr/>
      <dgm:t>
        <a:bodyPr/>
        <a:lstStyle/>
        <a:p>
          <a:r>
            <a:rPr lang="vi-VN" b="1" baseline="0"/>
            <a:t>Output: </a:t>
          </a:r>
          <a:r>
            <a:rPr lang="en-US" b="0" baseline="0"/>
            <a:t>Vị</a:t>
          </a:r>
          <a:r>
            <a:rPr lang="vi-VN" b="0" baseline="0"/>
            <a:t> trí </a:t>
          </a:r>
          <a:r>
            <a:rPr lang="en-US" b="0" baseline="0"/>
            <a:t>bounding box của</a:t>
          </a:r>
          <a:r>
            <a:rPr lang="vi-VN" b="0" baseline="0"/>
            <a:t> khung biển số và class id là </a:t>
          </a:r>
          <a:r>
            <a:rPr lang="en-US" b="0" baseline="0"/>
            <a:t>thông</a:t>
          </a:r>
          <a:r>
            <a:rPr lang="vi-VN" b="0" baseline="0"/>
            <a:t> tin </a:t>
          </a:r>
          <a:r>
            <a:rPr lang="en-US" b="0" baseline="0"/>
            <a:t>c</a:t>
          </a:r>
          <a:r>
            <a:rPr lang="vi-VN" b="0" baseline="0"/>
            <a:t>hữ và số có trong khung biển số ở input.</a:t>
          </a:r>
          <a:endParaRPr lang="en-US"/>
        </a:p>
      </dgm:t>
    </dgm:pt>
    <dgm:pt modelId="{E5C26FBD-0F0A-4EB3-A55B-C5D53E6A291B}" type="parTrans" cxnId="{67C9DD03-5B61-435E-AE35-6A0B28E48612}">
      <dgm:prSet/>
      <dgm:spPr/>
      <dgm:t>
        <a:bodyPr/>
        <a:lstStyle/>
        <a:p>
          <a:endParaRPr lang="en-US"/>
        </a:p>
      </dgm:t>
    </dgm:pt>
    <dgm:pt modelId="{7727AFE5-6C0A-4AE0-ADF9-3FB079C22994}" type="sibTrans" cxnId="{67C9DD03-5B61-435E-AE35-6A0B28E48612}">
      <dgm:prSet/>
      <dgm:spPr/>
      <dgm:t>
        <a:bodyPr/>
        <a:lstStyle/>
        <a:p>
          <a:endParaRPr lang="en-US"/>
        </a:p>
      </dgm:t>
    </dgm:pt>
    <dgm:pt modelId="{583A937C-E656-AE46-A399-7FF1F7B7A78E}" type="pres">
      <dgm:prSet presAssocID="{4D119ABB-B5AA-4F55-8AC1-0308B17A0B0B}" presName="hierChild1" presStyleCnt="0">
        <dgm:presLayoutVars>
          <dgm:chPref val="1"/>
          <dgm:dir/>
          <dgm:animOne val="branch"/>
          <dgm:animLvl val="lvl"/>
          <dgm:resizeHandles/>
        </dgm:presLayoutVars>
      </dgm:prSet>
      <dgm:spPr/>
    </dgm:pt>
    <dgm:pt modelId="{19DF6533-0069-4442-8313-47995F599845}" type="pres">
      <dgm:prSet presAssocID="{A74F6CE9-06B8-4A72-983D-EC56C05E4D58}" presName="hierRoot1" presStyleCnt="0"/>
      <dgm:spPr/>
    </dgm:pt>
    <dgm:pt modelId="{0769CA1B-3467-D64A-9D5B-7DD01DB1A05E}" type="pres">
      <dgm:prSet presAssocID="{A74F6CE9-06B8-4A72-983D-EC56C05E4D58}" presName="composite" presStyleCnt="0"/>
      <dgm:spPr/>
    </dgm:pt>
    <dgm:pt modelId="{9B6DF403-EDA8-2B48-BAED-96B2FC296A68}" type="pres">
      <dgm:prSet presAssocID="{A74F6CE9-06B8-4A72-983D-EC56C05E4D58}" presName="background" presStyleLbl="node0" presStyleIdx="0" presStyleCnt="2"/>
      <dgm:spPr/>
    </dgm:pt>
    <dgm:pt modelId="{255CC558-4B7F-2F44-8D44-681267516875}" type="pres">
      <dgm:prSet presAssocID="{A74F6CE9-06B8-4A72-983D-EC56C05E4D58}" presName="text" presStyleLbl="fgAcc0" presStyleIdx="0" presStyleCnt="2">
        <dgm:presLayoutVars>
          <dgm:chPref val="3"/>
        </dgm:presLayoutVars>
      </dgm:prSet>
      <dgm:spPr/>
    </dgm:pt>
    <dgm:pt modelId="{DA20CB92-267E-EA43-823D-C249544CB4F0}" type="pres">
      <dgm:prSet presAssocID="{A74F6CE9-06B8-4A72-983D-EC56C05E4D58}" presName="hierChild2" presStyleCnt="0"/>
      <dgm:spPr/>
    </dgm:pt>
    <dgm:pt modelId="{F3A657E3-6C3B-2149-AE97-4930C8E40491}" type="pres">
      <dgm:prSet presAssocID="{4D25F7A9-F9BB-40FA-AEB9-EFF52BC246EB}" presName="hierRoot1" presStyleCnt="0"/>
      <dgm:spPr/>
    </dgm:pt>
    <dgm:pt modelId="{4888EE65-78EC-114D-A369-2490F1051A13}" type="pres">
      <dgm:prSet presAssocID="{4D25F7A9-F9BB-40FA-AEB9-EFF52BC246EB}" presName="composite" presStyleCnt="0"/>
      <dgm:spPr/>
    </dgm:pt>
    <dgm:pt modelId="{C063C87D-6ABC-0E47-83D6-8750C41C4B3F}" type="pres">
      <dgm:prSet presAssocID="{4D25F7A9-F9BB-40FA-AEB9-EFF52BC246EB}" presName="background" presStyleLbl="node0" presStyleIdx="1" presStyleCnt="2"/>
      <dgm:spPr/>
    </dgm:pt>
    <dgm:pt modelId="{A31EC220-C7B8-7546-96B5-E87E9803A7BF}" type="pres">
      <dgm:prSet presAssocID="{4D25F7A9-F9BB-40FA-AEB9-EFF52BC246EB}" presName="text" presStyleLbl="fgAcc0" presStyleIdx="1" presStyleCnt="2">
        <dgm:presLayoutVars>
          <dgm:chPref val="3"/>
        </dgm:presLayoutVars>
      </dgm:prSet>
      <dgm:spPr/>
    </dgm:pt>
    <dgm:pt modelId="{019D1D55-BDC6-3E4F-B9D8-4E118AD99001}" type="pres">
      <dgm:prSet presAssocID="{4D25F7A9-F9BB-40FA-AEB9-EFF52BC246EB}" presName="hierChild2" presStyleCnt="0"/>
      <dgm:spPr/>
    </dgm:pt>
  </dgm:ptLst>
  <dgm:cxnLst>
    <dgm:cxn modelId="{67C9DD03-5B61-435E-AE35-6A0B28E48612}" srcId="{4D119ABB-B5AA-4F55-8AC1-0308B17A0B0B}" destId="{4D25F7A9-F9BB-40FA-AEB9-EFF52BC246EB}" srcOrd="1" destOrd="0" parTransId="{E5C26FBD-0F0A-4EB3-A55B-C5D53E6A291B}" sibTransId="{7727AFE5-6C0A-4AE0-ADF9-3FB079C22994}"/>
    <dgm:cxn modelId="{25812E3E-0D04-C948-814D-CFD90FA2260A}" type="presOf" srcId="{A74F6CE9-06B8-4A72-983D-EC56C05E4D58}" destId="{255CC558-4B7F-2F44-8D44-681267516875}" srcOrd="0" destOrd="0" presId="urn:microsoft.com/office/officeart/2005/8/layout/hierarchy1"/>
    <dgm:cxn modelId="{C5CA0048-C77A-8B4B-8384-5D8FFCFBC1AC}" type="presOf" srcId="{4D25F7A9-F9BB-40FA-AEB9-EFF52BC246EB}" destId="{A31EC220-C7B8-7546-96B5-E87E9803A7BF}" srcOrd="0" destOrd="0" presId="urn:microsoft.com/office/officeart/2005/8/layout/hierarchy1"/>
    <dgm:cxn modelId="{E13A4258-F724-4E48-9AE1-AA321957611E}" type="presOf" srcId="{4D119ABB-B5AA-4F55-8AC1-0308B17A0B0B}" destId="{583A937C-E656-AE46-A399-7FF1F7B7A78E}" srcOrd="0" destOrd="0" presId="urn:microsoft.com/office/officeart/2005/8/layout/hierarchy1"/>
    <dgm:cxn modelId="{8A41E49C-5C0D-41B6-B005-85549029DBA1}" srcId="{4D119ABB-B5AA-4F55-8AC1-0308B17A0B0B}" destId="{A74F6CE9-06B8-4A72-983D-EC56C05E4D58}" srcOrd="0" destOrd="0" parTransId="{FD6C980B-98FE-4DC1-BC2D-339F44A81BF0}" sibTransId="{91C2EFBA-9A48-4B66-9B2F-FA04AB93FC80}"/>
    <dgm:cxn modelId="{FA64AFA3-09AD-AB4C-B866-ECA92B28FD2F}" type="presParOf" srcId="{583A937C-E656-AE46-A399-7FF1F7B7A78E}" destId="{19DF6533-0069-4442-8313-47995F599845}" srcOrd="0" destOrd="0" presId="urn:microsoft.com/office/officeart/2005/8/layout/hierarchy1"/>
    <dgm:cxn modelId="{098554C4-A3EF-9945-AF9B-E4663EA8673E}" type="presParOf" srcId="{19DF6533-0069-4442-8313-47995F599845}" destId="{0769CA1B-3467-D64A-9D5B-7DD01DB1A05E}" srcOrd="0" destOrd="0" presId="urn:microsoft.com/office/officeart/2005/8/layout/hierarchy1"/>
    <dgm:cxn modelId="{A7491515-D770-3E42-A055-4E61FC4FA4C3}" type="presParOf" srcId="{0769CA1B-3467-D64A-9D5B-7DD01DB1A05E}" destId="{9B6DF403-EDA8-2B48-BAED-96B2FC296A68}" srcOrd="0" destOrd="0" presId="urn:microsoft.com/office/officeart/2005/8/layout/hierarchy1"/>
    <dgm:cxn modelId="{DD5043AE-53C8-CB45-A99E-6B7EF2E28AC8}" type="presParOf" srcId="{0769CA1B-3467-D64A-9D5B-7DD01DB1A05E}" destId="{255CC558-4B7F-2F44-8D44-681267516875}" srcOrd="1" destOrd="0" presId="urn:microsoft.com/office/officeart/2005/8/layout/hierarchy1"/>
    <dgm:cxn modelId="{19269111-8E72-D446-8E61-35B2B69F6EFB}" type="presParOf" srcId="{19DF6533-0069-4442-8313-47995F599845}" destId="{DA20CB92-267E-EA43-823D-C249544CB4F0}" srcOrd="1" destOrd="0" presId="urn:microsoft.com/office/officeart/2005/8/layout/hierarchy1"/>
    <dgm:cxn modelId="{656AF699-D1FE-A447-9F3F-5876BBA72E3E}" type="presParOf" srcId="{583A937C-E656-AE46-A399-7FF1F7B7A78E}" destId="{F3A657E3-6C3B-2149-AE97-4930C8E40491}" srcOrd="1" destOrd="0" presId="urn:microsoft.com/office/officeart/2005/8/layout/hierarchy1"/>
    <dgm:cxn modelId="{F4C19C71-51E9-EE4D-8059-C692BD179F62}" type="presParOf" srcId="{F3A657E3-6C3B-2149-AE97-4930C8E40491}" destId="{4888EE65-78EC-114D-A369-2490F1051A13}" srcOrd="0" destOrd="0" presId="urn:microsoft.com/office/officeart/2005/8/layout/hierarchy1"/>
    <dgm:cxn modelId="{5457511A-3C5E-8D4B-B24F-BA41DF7B857C}" type="presParOf" srcId="{4888EE65-78EC-114D-A369-2490F1051A13}" destId="{C063C87D-6ABC-0E47-83D6-8750C41C4B3F}" srcOrd="0" destOrd="0" presId="urn:microsoft.com/office/officeart/2005/8/layout/hierarchy1"/>
    <dgm:cxn modelId="{D373D716-7139-1C40-8B2F-58B3E316B164}" type="presParOf" srcId="{4888EE65-78EC-114D-A369-2490F1051A13}" destId="{A31EC220-C7B8-7546-96B5-E87E9803A7BF}" srcOrd="1" destOrd="0" presId="urn:microsoft.com/office/officeart/2005/8/layout/hierarchy1"/>
    <dgm:cxn modelId="{7F82B721-9C7B-4E43-97BA-666C7DBB74CE}" type="presParOf" srcId="{F3A657E3-6C3B-2149-AE97-4930C8E40491}" destId="{019D1D55-BDC6-3E4F-B9D8-4E118AD9900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68CC9A-735A-43AE-AEFE-24D3358CDE4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533469F-86B2-4C2D-8899-6AF40E3E3AB6}">
      <dgm:prSet/>
      <dgm:spPr/>
      <dgm:t>
        <a:bodyPr/>
        <a:lstStyle/>
        <a:p>
          <a:pPr>
            <a:defRPr cap="all"/>
          </a:pPr>
          <a:r>
            <a:rPr lang="en-US" dirty="0"/>
            <a:t>GIAI ĐOẠN 1: TRAINING</a:t>
          </a:r>
        </a:p>
        <a:p>
          <a:pPr>
            <a:defRPr cap="all"/>
          </a:pPr>
          <a:r>
            <a:rPr lang="en-US" dirty="0"/>
            <a:t>(</a:t>
          </a:r>
          <a:r>
            <a:rPr lang="en-US" dirty="0">
              <a:hlinkClick xmlns:r="http://schemas.openxmlformats.org/officeDocument/2006/relationships" r:id="rId1"/>
            </a:rPr>
            <a:t>link hướng dẫn </a:t>
          </a:r>
          <a:r>
            <a:rPr lang="en-US" dirty="0"/>
            <a:t>, </a:t>
          </a:r>
          <a:r>
            <a:rPr lang="en-US" dirty="0">
              <a:hlinkClick xmlns:r="http://schemas.openxmlformats.org/officeDocument/2006/relationships" r:id="rId2"/>
            </a:rPr>
            <a:t>LINK HƯỚNG DẪN 2</a:t>
          </a:r>
          <a:r>
            <a:rPr lang="en-US" dirty="0"/>
            <a:t>)</a:t>
          </a:r>
        </a:p>
      </dgm:t>
    </dgm:pt>
    <dgm:pt modelId="{602A111E-7C6E-4997-B4B9-0C9FDACCA1C1}" type="parTrans" cxnId="{002C3895-33C2-4FB8-A8BC-CEBC4D173AFF}">
      <dgm:prSet/>
      <dgm:spPr/>
      <dgm:t>
        <a:bodyPr/>
        <a:lstStyle/>
        <a:p>
          <a:endParaRPr lang="en-US"/>
        </a:p>
      </dgm:t>
    </dgm:pt>
    <dgm:pt modelId="{F2B47397-CDC0-4B00-AAB8-BE31AC57A818}" type="sibTrans" cxnId="{002C3895-33C2-4FB8-A8BC-CEBC4D173AFF}">
      <dgm:prSet/>
      <dgm:spPr/>
      <dgm:t>
        <a:bodyPr/>
        <a:lstStyle/>
        <a:p>
          <a:endParaRPr lang="en-US"/>
        </a:p>
      </dgm:t>
    </dgm:pt>
    <dgm:pt modelId="{8A967B31-649B-4D1C-866B-6CC176BC9424}">
      <dgm:prSet/>
      <dgm:spPr/>
      <dgm:t>
        <a:bodyPr/>
        <a:lstStyle/>
        <a:p>
          <a:pPr>
            <a:defRPr cap="all"/>
          </a:pPr>
          <a:r>
            <a:rPr lang="en-US"/>
            <a:t>GIAI ĐOẠN 2: DÙNG .WEIGHTS THU ĐƯỢC SAU KHI TRAIN ĐỂ NHẬN DẠNG</a:t>
          </a:r>
        </a:p>
      </dgm:t>
    </dgm:pt>
    <dgm:pt modelId="{5EB8F610-8A6A-4715-A32C-3E8BF96AF5AB}" type="parTrans" cxnId="{4AC5CF23-3AE9-4F9F-89F3-F8B231290F3B}">
      <dgm:prSet/>
      <dgm:spPr/>
      <dgm:t>
        <a:bodyPr/>
        <a:lstStyle/>
        <a:p>
          <a:endParaRPr lang="en-US"/>
        </a:p>
      </dgm:t>
    </dgm:pt>
    <dgm:pt modelId="{538A952A-7629-4CCD-985B-D518D08F1146}" type="sibTrans" cxnId="{4AC5CF23-3AE9-4F9F-89F3-F8B231290F3B}">
      <dgm:prSet/>
      <dgm:spPr/>
      <dgm:t>
        <a:bodyPr/>
        <a:lstStyle/>
        <a:p>
          <a:endParaRPr lang="en-US"/>
        </a:p>
      </dgm:t>
    </dgm:pt>
    <dgm:pt modelId="{5BF9E1DA-6EC7-4CA1-8662-D37E95D1588F}" type="pres">
      <dgm:prSet presAssocID="{C268CC9A-735A-43AE-AEFE-24D3358CDE4C}" presName="root" presStyleCnt="0">
        <dgm:presLayoutVars>
          <dgm:dir/>
          <dgm:resizeHandles val="exact"/>
        </dgm:presLayoutVars>
      </dgm:prSet>
      <dgm:spPr/>
    </dgm:pt>
    <dgm:pt modelId="{9635B8AD-0DDE-410D-9458-0ADBCC3ACCC6}" type="pres">
      <dgm:prSet presAssocID="{A533469F-86B2-4C2D-8899-6AF40E3E3AB6}" presName="compNode" presStyleCnt="0"/>
      <dgm:spPr/>
    </dgm:pt>
    <dgm:pt modelId="{19F6F5E3-4B43-4B58-84CE-D6DCB646BBD3}" type="pres">
      <dgm:prSet presAssocID="{A533469F-86B2-4C2D-8899-6AF40E3E3AB6}" presName="iconBgRect" presStyleLbl="bgShp" presStyleIdx="0" presStyleCnt="2"/>
      <dgm:spPr/>
    </dgm:pt>
    <dgm:pt modelId="{6801BB4C-92AF-4E23-9940-1D42CEAB5550}" type="pres">
      <dgm:prSet presAssocID="{A533469F-86B2-4C2D-8899-6AF40E3E3AB6}"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AC089072-5962-4DDE-9CC1-BF11AE8FB52C}" type="pres">
      <dgm:prSet presAssocID="{A533469F-86B2-4C2D-8899-6AF40E3E3AB6}" presName="spaceRect" presStyleCnt="0"/>
      <dgm:spPr/>
    </dgm:pt>
    <dgm:pt modelId="{186A49A5-4E22-46C3-AAA2-BA59C92CFBE8}" type="pres">
      <dgm:prSet presAssocID="{A533469F-86B2-4C2D-8899-6AF40E3E3AB6}" presName="textRect" presStyleLbl="revTx" presStyleIdx="0" presStyleCnt="2">
        <dgm:presLayoutVars>
          <dgm:chMax val="1"/>
          <dgm:chPref val="1"/>
        </dgm:presLayoutVars>
      </dgm:prSet>
      <dgm:spPr/>
    </dgm:pt>
    <dgm:pt modelId="{96A9CDE7-1045-44E6-98CF-7BBB6BF9EB34}" type="pres">
      <dgm:prSet presAssocID="{F2B47397-CDC0-4B00-AAB8-BE31AC57A818}" presName="sibTrans" presStyleCnt="0"/>
      <dgm:spPr/>
    </dgm:pt>
    <dgm:pt modelId="{BE645955-AA35-4D96-A3BE-C10B1DE380B1}" type="pres">
      <dgm:prSet presAssocID="{8A967B31-649B-4D1C-866B-6CC176BC9424}" presName="compNode" presStyleCnt="0"/>
      <dgm:spPr/>
    </dgm:pt>
    <dgm:pt modelId="{632F0DA2-1802-444F-AD73-6668C06991FF}" type="pres">
      <dgm:prSet presAssocID="{8A967B31-649B-4D1C-866B-6CC176BC9424}" presName="iconBgRect" presStyleLbl="bgShp" presStyleIdx="1" presStyleCnt="2"/>
      <dgm:spPr/>
    </dgm:pt>
    <dgm:pt modelId="{5705CC7C-2BA7-4311-8DC6-6239B755A800}" type="pres">
      <dgm:prSet presAssocID="{8A967B31-649B-4D1C-866B-6CC176BC9424}"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AC47E6B2-776B-4FD4-B1E5-37076B45B886}" type="pres">
      <dgm:prSet presAssocID="{8A967B31-649B-4D1C-866B-6CC176BC9424}" presName="spaceRect" presStyleCnt="0"/>
      <dgm:spPr/>
    </dgm:pt>
    <dgm:pt modelId="{3A82E2D3-DFE9-4F3A-8F93-1783287CB13C}" type="pres">
      <dgm:prSet presAssocID="{8A967B31-649B-4D1C-866B-6CC176BC9424}" presName="textRect" presStyleLbl="revTx" presStyleIdx="1" presStyleCnt="2">
        <dgm:presLayoutVars>
          <dgm:chMax val="1"/>
          <dgm:chPref val="1"/>
        </dgm:presLayoutVars>
      </dgm:prSet>
      <dgm:spPr/>
    </dgm:pt>
  </dgm:ptLst>
  <dgm:cxnLst>
    <dgm:cxn modelId="{4AC5CF23-3AE9-4F9F-89F3-F8B231290F3B}" srcId="{C268CC9A-735A-43AE-AEFE-24D3358CDE4C}" destId="{8A967B31-649B-4D1C-866B-6CC176BC9424}" srcOrd="1" destOrd="0" parTransId="{5EB8F610-8A6A-4715-A32C-3E8BF96AF5AB}" sibTransId="{538A952A-7629-4CCD-985B-D518D08F1146}"/>
    <dgm:cxn modelId="{D29D6A4E-3A17-4BA4-918E-9AA87CD79D4B}" type="presOf" srcId="{8A967B31-649B-4D1C-866B-6CC176BC9424}" destId="{3A82E2D3-DFE9-4F3A-8F93-1783287CB13C}" srcOrd="0" destOrd="0" presId="urn:microsoft.com/office/officeart/2018/5/layout/IconCircleLabelList"/>
    <dgm:cxn modelId="{986CE98B-C306-48AA-9A40-2BADB4F7E0CF}" type="presOf" srcId="{A533469F-86B2-4C2D-8899-6AF40E3E3AB6}" destId="{186A49A5-4E22-46C3-AAA2-BA59C92CFBE8}" srcOrd="0" destOrd="0" presId="urn:microsoft.com/office/officeart/2018/5/layout/IconCircleLabelList"/>
    <dgm:cxn modelId="{DA110B8E-7B9D-4606-94FB-C6D4A1D81297}" type="presOf" srcId="{C268CC9A-735A-43AE-AEFE-24D3358CDE4C}" destId="{5BF9E1DA-6EC7-4CA1-8662-D37E95D1588F}" srcOrd="0" destOrd="0" presId="urn:microsoft.com/office/officeart/2018/5/layout/IconCircleLabelList"/>
    <dgm:cxn modelId="{002C3895-33C2-4FB8-A8BC-CEBC4D173AFF}" srcId="{C268CC9A-735A-43AE-AEFE-24D3358CDE4C}" destId="{A533469F-86B2-4C2D-8899-6AF40E3E3AB6}" srcOrd="0" destOrd="0" parTransId="{602A111E-7C6E-4997-B4B9-0C9FDACCA1C1}" sibTransId="{F2B47397-CDC0-4B00-AAB8-BE31AC57A818}"/>
    <dgm:cxn modelId="{65B0654C-9755-4748-BB44-7736A85804F1}" type="presParOf" srcId="{5BF9E1DA-6EC7-4CA1-8662-D37E95D1588F}" destId="{9635B8AD-0DDE-410D-9458-0ADBCC3ACCC6}" srcOrd="0" destOrd="0" presId="urn:microsoft.com/office/officeart/2018/5/layout/IconCircleLabelList"/>
    <dgm:cxn modelId="{7CC65BB3-7623-4980-B503-DAAB4FA6CEE2}" type="presParOf" srcId="{9635B8AD-0DDE-410D-9458-0ADBCC3ACCC6}" destId="{19F6F5E3-4B43-4B58-84CE-D6DCB646BBD3}" srcOrd="0" destOrd="0" presId="urn:microsoft.com/office/officeart/2018/5/layout/IconCircleLabelList"/>
    <dgm:cxn modelId="{ADF7CEFB-BFF8-4D64-BA0D-48742447BA90}" type="presParOf" srcId="{9635B8AD-0DDE-410D-9458-0ADBCC3ACCC6}" destId="{6801BB4C-92AF-4E23-9940-1D42CEAB5550}" srcOrd="1" destOrd="0" presId="urn:microsoft.com/office/officeart/2018/5/layout/IconCircleLabelList"/>
    <dgm:cxn modelId="{E8DF144B-96FA-4260-AE37-77598AA1C932}" type="presParOf" srcId="{9635B8AD-0DDE-410D-9458-0ADBCC3ACCC6}" destId="{AC089072-5962-4DDE-9CC1-BF11AE8FB52C}" srcOrd="2" destOrd="0" presId="urn:microsoft.com/office/officeart/2018/5/layout/IconCircleLabelList"/>
    <dgm:cxn modelId="{4B807AC5-D721-486A-BA7A-22620F0C0ACE}" type="presParOf" srcId="{9635B8AD-0DDE-410D-9458-0ADBCC3ACCC6}" destId="{186A49A5-4E22-46C3-AAA2-BA59C92CFBE8}" srcOrd="3" destOrd="0" presId="urn:microsoft.com/office/officeart/2018/5/layout/IconCircleLabelList"/>
    <dgm:cxn modelId="{3597DB72-16D0-4EFA-8DAA-49B04A56257B}" type="presParOf" srcId="{5BF9E1DA-6EC7-4CA1-8662-D37E95D1588F}" destId="{96A9CDE7-1045-44E6-98CF-7BBB6BF9EB34}" srcOrd="1" destOrd="0" presId="urn:microsoft.com/office/officeart/2018/5/layout/IconCircleLabelList"/>
    <dgm:cxn modelId="{EACD0E21-6037-4729-99C7-2A479D3C1C32}" type="presParOf" srcId="{5BF9E1DA-6EC7-4CA1-8662-D37E95D1588F}" destId="{BE645955-AA35-4D96-A3BE-C10B1DE380B1}" srcOrd="2" destOrd="0" presId="urn:microsoft.com/office/officeart/2018/5/layout/IconCircleLabelList"/>
    <dgm:cxn modelId="{14F344FA-28C3-4B5D-95D5-CCCF9D3171BD}" type="presParOf" srcId="{BE645955-AA35-4D96-A3BE-C10B1DE380B1}" destId="{632F0DA2-1802-444F-AD73-6668C06991FF}" srcOrd="0" destOrd="0" presId="urn:microsoft.com/office/officeart/2018/5/layout/IconCircleLabelList"/>
    <dgm:cxn modelId="{30E5D8D3-04F5-439A-B04A-78355169FFF5}" type="presParOf" srcId="{BE645955-AA35-4D96-A3BE-C10B1DE380B1}" destId="{5705CC7C-2BA7-4311-8DC6-6239B755A800}" srcOrd="1" destOrd="0" presId="urn:microsoft.com/office/officeart/2018/5/layout/IconCircleLabelList"/>
    <dgm:cxn modelId="{80C88317-3863-4DC6-8A96-8EB78DEC3C45}" type="presParOf" srcId="{BE645955-AA35-4D96-A3BE-C10B1DE380B1}" destId="{AC47E6B2-776B-4FD4-B1E5-37076B45B886}" srcOrd="2" destOrd="0" presId="urn:microsoft.com/office/officeart/2018/5/layout/IconCircleLabelList"/>
    <dgm:cxn modelId="{C8E5B413-5171-434E-BE70-4D28B72812DB}" type="presParOf" srcId="{BE645955-AA35-4D96-A3BE-C10B1DE380B1}" destId="{3A82E2D3-DFE9-4F3A-8F93-1783287CB13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396D8-7DCE-F641-A30A-29502F930B7D}">
      <dsp:nvSpPr>
        <dsp:cNvPr id="0" name=""/>
        <dsp:cNvSpPr/>
      </dsp:nvSpPr>
      <dsp:spPr>
        <a:xfrm>
          <a:off x="3361" y="1072256"/>
          <a:ext cx="1638060" cy="10401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1447BE-71E5-9C42-8891-0AE9248C95FA}">
      <dsp:nvSpPr>
        <dsp:cNvPr id="0" name=""/>
        <dsp:cNvSpPr/>
      </dsp:nvSpPr>
      <dsp:spPr>
        <a:xfrm>
          <a:off x="185368" y="1245162"/>
          <a:ext cx="1638060" cy="1040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ĐỘNG LỰC NGHIÊN CỨU</a:t>
          </a:r>
        </a:p>
      </dsp:txBody>
      <dsp:txXfrm>
        <a:off x="215833" y="1275627"/>
        <a:ext cx="1577130" cy="979238"/>
      </dsp:txXfrm>
    </dsp:sp>
    <dsp:sp modelId="{56ED8BF8-6920-D84F-BA5B-73EB485430AC}">
      <dsp:nvSpPr>
        <dsp:cNvPr id="0" name=""/>
        <dsp:cNvSpPr/>
      </dsp:nvSpPr>
      <dsp:spPr>
        <a:xfrm>
          <a:off x="2005435" y="1072256"/>
          <a:ext cx="1638060" cy="10401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21621-99A8-EF43-82B4-439B60A8958F}">
      <dsp:nvSpPr>
        <dsp:cNvPr id="0" name=""/>
        <dsp:cNvSpPr/>
      </dsp:nvSpPr>
      <dsp:spPr>
        <a:xfrm>
          <a:off x="2187442" y="1245162"/>
          <a:ext cx="1638060" cy="1040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PHÁT BIỂU BÀI TOÁN</a:t>
          </a:r>
        </a:p>
      </dsp:txBody>
      <dsp:txXfrm>
        <a:off x="2217907" y="1275627"/>
        <a:ext cx="1577130" cy="979238"/>
      </dsp:txXfrm>
    </dsp:sp>
    <dsp:sp modelId="{D1E054A9-FCE0-DE46-89FD-DDA4F2A2ED7A}">
      <dsp:nvSpPr>
        <dsp:cNvPr id="0" name=""/>
        <dsp:cNvSpPr/>
      </dsp:nvSpPr>
      <dsp:spPr>
        <a:xfrm>
          <a:off x="4007509" y="1072256"/>
          <a:ext cx="1638060" cy="10401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6CC9B5-5055-F545-9100-410AE121979C}">
      <dsp:nvSpPr>
        <dsp:cNvPr id="0" name=""/>
        <dsp:cNvSpPr/>
      </dsp:nvSpPr>
      <dsp:spPr>
        <a:xfrm>
          <a:off x="4189516" y="1245162"/>
          <a:ext cx="1638060" cy="1040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BẢNG HIỆU NĂNG</a:t>
          </a:r>
        </a:p>
      </dsp:txBody>
      <dsp:txXfrm>
        <a:off x="4219981" y="1275627"/>
        <a:ext cx="1577130" cy="979238"/>
      </dsp:txXfrm>
    </dsp:sp>
    <dsp:sp modelId="{FF6DCBA9-2897-484D-8594-560046C47797}">
      <dsp:nvSpPr>
        <dsp:cNvPr id="0" name=""/>
        <dsp:cNvSpPr/>
      </dsp:nvSpPr>
      <dsp:spPr>
        <a:xfrm>
          <a:off x="6009583" y="1072256"/>
          <a:ext cx="1638060" cy="10401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F2AD90-06C4-B049-8096-F4197746DB32}">
      <dsp:nvSpPr>
        <dsp:cNvPr id="0" name=""/>
        <dsp:cNvSpPr/>
      </dsp:nvSpPr>
      <dsp:spPr>
        <a:xfrm>
          <a:off x="6191590" y="1245162"/>
          <a:ext cx="1638060" cy="1040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NGUYÊN LÍ- PHƯƠNG PHÁP- GIẢI THUẬT</a:t>
          </a:r>
        </a:p>
      </dsp:txBody>
      <dsp:txXfrm>
        <a:off x="6222055" y="1275627"/>
        <a:ext cx="1577130" cy="979238"/>
      </dsp:txXfrm>
    </dsp:sp>
    <dsp:sp modelId="{5A3D3844-4189-DA42-B7FF-6737D30A020D}">
      <dsp:nvSpPr>
        <dsp:cNvPr id="0" name=""/>
        <dsp:cNvSpPr/>
      </dsp:nvSpPr>
      <dsp:spPr>
        <a:xfrm>
          <a:off x="8011658" y="1072256"/>
          <a:ext cx="1638060" cy="10401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DBB506-BA39-084A-8E16-091400243EEC}">
      <dsp:nvSpPr>
        <dsp:cNvPr id="0" name=""/>
        <dsp:cNvSpPr/>
      </dsp:nvSpPr>
      <dsp:spPr>
        <a:xfrm>
          <a:off x="8193664" y="1245162"/>
          <a:ext cx="1638060" cy="10401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CÁCH CÀI ĐẶT</a:t>
          </a:r>
        </a:p>
      </dsp:txBody>
      <dsp:txXfrm>
        <a:off x="8224129" y="1275627"/>
        <a:ext cx="1577130" cy="979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DF403-EDA8-2B48-BAED-96B2FC296A68}">
      <dsp:nvSpPr>
        <dsp:cNvPr id="0" name=""/>
        <dsp:cNvSpPr/>
      </dsp:nvSpPr>
      <dsp:spPr>
        <a:xfrm>
          <a:off x="753" y="1619484"/>
          <a:ext cx="2644673" cy="1679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5CC558-4B7F-2F44-8D44-681267516875}">
      <dsp:nvSpPr>
        <dsp:cNvPr id="0" name=""/>
        <dsp:cNvSpPr/>
      </dsp:nvSpPr>
      <dsp:spPr>
        <a:xfrm>
          <a:off x="294606" y="1898644"/>
          <a:ext cx="2644673" cy="1679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vi-VN" sz="1300" b="1" kern="1200" baseline="0"/>
            <a:t>Input: </a:t>
          </a:r>
          <a:r>
            <a:rPr lang="vi-VN" sz="1300" b="0" kern="1200" baseline="0"/>
            <a:t>Hình ảnh/video có chứa biển số.</a:t>
          </a:r>
          <a:endParaRPr lang="en-US" sz="1300" kern="1200"/>
        </a:p>
      </dsp:txBody>
      <dsp:txXfrm>
        <a:off x="343793" y="1947831"/>
        <a:ext cx="2546299" cy="1580993"/>
      </dsp:txXfrm>
    </dsp:sp>
    <dsp:sp modelId="{C063C87D-6ABC-0E47-83D6-8750C41C4B3F}">
      <dsp:nvSpPr>
        <dsp:cNvPr id="0" name=""/>
        <dsp:cNvSpPr/>
      </dsp:nvSpPr>
      <dsp:spPr>
        <a:xfrm>
          <a:off x="3233132" y="1619484"/>
          <a:ext cx="2644673" cy="1679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1EC220-C7B8-7546-96B5-E87E9803A7BF}">
      <dsp:nvSpPr>
        <dsp:cNvPr id="0" name=""/>
        <dsp:cNvSpPr/>
      </dsp:nvSpPr>
      <dsp:spPr>
        <a:xfrm>
          <a:off x="3526984" y="1898644"/>
          <a:ext cx="2644673" cy="1679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vi-VN" sz="1300" b="1" kern="1200" baseline="0"/>
            <a:t>Output: </a:t>
          </a:r>
          <a:r>
            <a:rPr lang="en-US" sz="1300" b="0" kern="1200" baseline="0"/>
            <a:t>Vị</a:t>
          </a:r>
          <a:r>
            <a:rPr lang="vi-VN" sz="1300" b="0" kern="1200" baseline="0"/>
            <a:t> trí </a:t>
          </a:r>
          <a:r>
            <a:rPr lang="en-US" sz="1300" b="0" kern="1200" baseline="0"/>
            <a:t>bounding box của</a:t>
          </a:r>
          <a:r>
            <a:rPr lang="vi-VN" sz="1300" b="0" kern="1200" baseline="0"/>
            <a:t> khung biển số và class id là </a:t>
          </a:r>
          <a:r>
            <a:rPr lang="en-US" sz="1300" b="0" kern="1200" baseline="0"/>
            <a:t>thông</a:t>
          </a:r>
          <a:r>
            <a:rPr lang="vi-VN" sz="1300" b="0" kern="1200" baseline="0"/>
            <a:t> tin </a:t>
          </a:r>
          <a:r>
            <a:rPr lang="en-US" sz="1300" b="0" kern="1200" baseline="0"/>
            <a:t>c</a:t>
          </a:r>
          <a:r>
            <a:rPr lang="vi-VN" sz="1300" b="0" kern="1200" baseline="0"/>
            <a:t>hữ và số có trong khung biển số ở input.</a:t>
          </a:r>
          <a:endParaRPr lang="en-US" sz="1300" kern="1200"/>
        </a:p>
      </dsp:txBody>
      <dsp:txXfrm>
        <a:off x="3576171" y="1947831"/>
        <a:ext cx="2546299" cy="15809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6F5E3-4B43-4B58-84CE-D6DCB646BBD3}">
      <dsp:nvSpPr>
        <dsp:cNvPr id="0" name=""/>
        <dsp:cNvSpPr/>
      </dsp:nvSpPr>
      <dsp:spPr>
        <a:xfrm>
          <a:off x="2005762" y="13793"/>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01BB4C-92AF-4E23-9940-1D42CEAB5550}">
      <dsp:nvSpPr>
        <dsp:cNvPr id="0" name=""/>
        <dsp:cNvSpPr/>
      </dsp:nvSpPr>
      <dsp:spPr>
        <a:xfrm>
          <a:off x="2429887" y="437918"/>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6A49A5-4E22-46C3-AAA2-BA59C92CFBE8}">
      <dsp:nvSpPr>
        <dsp:cNvPr id="0" name=""/>
        <dsp:cNvSpPr/>
      </dsp:nvSpPr>
      <dsp:spPr>
        <a:xfrm>
          <a:off x="1369574" y="2623794"/>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GIAI ĐOẠN 1: TRAINING</a:t>
          </a:r>
        </a:p>
        <a:p>
          <a:pPr marL="0" lvl="0" indent="0" algn="ctr" defTabSz="533400">
            <a:lnSpc>
              <a:spcPct val="90000"/>
            </a:lnSpc>
            <a:spcBef>
              <a:spcPct val="0"/>
            </a:spcBef>
            <a:spcAft>
              <a:spcPct val="35000"/>
            </a:spcAft>
            <a:buNone/>
            <a:defRPr cap="all"/>
          </a:pPr>
          <a:r>
            <a:rPr lang="en-US" sz="1200" kern="1200" dirty="0"/>
            <a:t>(</a:t>
          </a:r>
          <a:r>
            <a:rPr lang="en-US" sz="1200" kern="1200" dirty="0">
              <a:hlinkClick xmlns:r="http://schemas.openxmlformats.org/officeDocument/2006/relationships" r:id="rId3"/>
            </a:rPr>
            <a:t>link hướng dẫn </a:t>
          </a:r>
          <a:r>
            <a:rPr lang="en-US" sz="1200" kern="1200" dirty="0"/>
            <a:t>, </a:t>
          </a:r>
          <a:r>
            <a:rPr lang="en-US" sz="1200" kern="1200" dirty="0">
              <a:hlinkClick xmlns:r="http://schemas.openxmlformats.org/officeDocument/2006/relationships" r:id="rId4"/>
            </a:rPr>
            <a:t>LINK HƯỚNG DẪN 2</a:t>
          </a:r>
          <a:r>
            <a:rPr lang="en-US" sz="1200" kern="1200" dirty="0"/>
            <a:t>)</a:t>
          </a:r>
        </a:p>
      </dsp:txBody>
      <dsp:txXfrm>
        <a:off x="1369574" y="2623794"/>
        <a:ext cx="3262500" cy="720000"/>
      </dsp:txXfrm>
    </dsp:sp>
    <dsp:sp modelId="{632F0DA2-1802-444F-AD73-6668C06991FF}">
      <dsp:nvSpPr>
        <dsp:cNvPr id="0" name=""/>
        <dsp:cNvSpPr/>
      </dsp:nvSpPr>
      <dsp:spPr>
        <a:xfrm>
          <a:off x="5839199" y="13793"/>
          <a:ext cx="1990125" cy="1990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5CC7C-2BA7-4311-8DC6-6239B755A800}">
      <dsp:nvSpPr>
        <dsp:cNvPr id="0" name=""/>
        <dsp:cNvSpPr/>
      </dsp:nvSpPr>
      <dsp:spPr>
        <a:xfrm>
          <a:off x="6263324" y="437918"/>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82E2D3-DFE9-4F3A-8F93-1783287CB13C}">
      <dsp:nvSpPr>
        <dsp:cNvPr id="0" name=""/>
        <dsp:cNvSpPr/>
      </dsp:nvSpPr>
      <dsp:spPr>
        <a:xfrm>
          <a:off x="5203012" y="2623794"/>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GIAI ĐOẠN 2: DÙNG .WEIGHTS THU ĐƯỢC SAU KHI TRAIN ĐỂ NHẬN DẠNG</a:t>
          </a:r>
        </a:p>
      </dsp:txBody>
      <dsp:txXfrm>
        <a:off x="5203012" y="2623794"/>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4/10/22</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45547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4/10/22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4020552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4/10/22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58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4/10/22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65098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4/10/22</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08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4/10/22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8752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4/10/22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0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4/10/22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6262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4/10/22</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2156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4/10/22</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22801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4/10/22</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189001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4/10/22</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001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courses.ctda.hcmus.edu.vn/mod/resource/view.php?id=51436"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odern vector representation with the blue element">
            <a:extLst>
              <a:ext uri="{FF2B5EF4-FFF2-40B4-BE49-F238E27FC236}">
                <a16:creationId xmlns:a16="http://schemas.microsoft.com/office/drawing/2014/main" id="{46FA5F9D-8412-C415-1539-1AAA05F1266E}"/>
              </a:ext>
            </a:extLst>
          </p:cNvPr>
          <p:cNvPicPr>
            <a:picLocks noChangeAspect="1"/>
          </p:cNvPicPr>
          <p:nvPr/>
        </p:nvPicPr>
        <p:blipFill rotWithShape="1">
          <a:blip r:embed="rId2"/>
          <a:srcRect t="1323" r="-2" b="5048"/>
          <a:stretch/>
        </p:blipFill>
        <p:spPr>
          <a:xfrm>
            <a:off x="20" y="1074544"/>
            <a:ext cx="7573364" cy="5069861"/>
          </a:xfrm>
          <a:prstGeom prst="rect">
            <a:avLst/>
          </a:prstGeom>
        </p:spPr>
      </p:pic>
      <p:sp>
        <p:nvSpPr>
          <p:cNvPr id="13" name="Rectangle 12">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2D398-14B8-544E-9A5C-C189840A5B34}"/>
              </a:ext>
            </a:extLst>
          </p:cNvPr>
          <p:cNvSpPr>
            <a:spLocks noGrp="1"/>
          </p:cNvSpPr>
          <p:nvPr>
            <p:ph type="ctrTitle"/>
          </p:nvPr>
        </p:nvSpPr>
        <p:spPr>
          <a:xfrm>
            <a:off x="7973503" y="1709530"/>
            <a:ext cx="3754671" cy="2528515"/>
          </a:xfrm>
        </p:spPr>
        <p:txBody>
          <a:bodyPr anchor="b">
            <a:normAutofit/>
          </a:bodyPr>
          <a:lstStyle/>
          <a:p>
            <a:r>
              <a:rPr lang="en-VN" sz="3600" dirty="0">
                <a:solidFill>
                  <a:schemeClr val="bg1"/>
                </a:solidFill>
              </a:rPr>
              <a:t>NUMBER PLATE RECOGNITION</a:t>
            </a:r>
          </a:p>
        </p:txBody>
      </p:sp>
      <p:sp>
        <p:nvSpPr>
          <p:cNvPr id="3" name="Subtitle 2">
            <a:extLst>
              <a:ext uri="{FF2B5EF4-FFF2-40B4-BE49-F238E27FC236}">
                <a16:creationId xmlns:a16="http://schemas.microsoft.com/office/drawing/2014/main" id="{B360BD6C-66AB-0C47-B444-050DE9F9C554}"/>
              </a:ext>
            </a:extLst>
          </p:cNvPr>
          <p:cNvSpPr>
            <a:spLocks noGrp="1"/>
          </p:cNvSpPr>
          <p:nvPr>
            <p:ph type="subTitle" idx="1"/>
          </p:nvPr>
        </p:nvSpPr>
        <p:spPr>
          <a:xfrm>
            <a:off x="7976915" y="4238046"/>
            <a:ext cx="3751260" cy="1741404"/>
          </a:xfrm>
        </p:spPr>
        <p:txBody>
          <a:bodyPr anchor="t">
            <a:normAutofit/>
          </a:bodyPr>
          <a:lstStyle/>
          <a:p>
            <a:r>
              <a:rPr lang="en-VN" sz="2000" dirty="0">
                <a:solidFill>
                  <a:schemeClr val="bg1"/>
                </a:solidFill>
              </a:rPr>
              <a:t>Hồ Thiên Phước</a:t>
            </a:r>
          </a:p>
          <a:p>
            <a:r>
              <a:rPr lang="en-VN" sz="2000" dirty="0">
                <a:solidFill>
                  <a:schemeClr val="bg1"/>
                </a:solidFill>
              </a:rPr>
              <a:t>Lưu Thị Hồng Ngọc</a:t>
            </a:r>
          </a:p>
        </p:txBody>
      </p:sp>
      <p:sp>
        <p:nvSpPr>
          <p:cNvPr id="17" name="Rectangle 16">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345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501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p:txBody>
          <a:bodyPr/>
          <a:lstStyle/>
          <a:p>
            <a:r>
              <a:rPr lang="vi-VN" cap="all" dirty="0">
                <a:solidFill>
                  <a:schemeClr val="tx1"/>
                </a:solidFill>
              </a:rPr>
              <a:t>PHƯƠNG PHÁP</a:t>
            </a:r>
            <a:endParaRPr lang="en-VN" dirty="0">
              <a:solidFill>
                <a:schemeClr val="tx1"/>
              </a:solidFill>
            </a:endParaRPr>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p:txBody>
          <a:bodyPr/>
          <a:lstStyle/>
          <a:p>
            <a:r>
              <a:rPr lang="en-US" sz="1800" dirty="0">
                <a:solidFill>
                  <a:srgbClr val="1B1B1B"/>
                </a:solidFill>
                <a:latin typeface="OpenSans-Regular"/>
              </a:rPr>
              <a:t>B1: </a:t>
            </a:r>
            <a:r>
              <a:rPr lang="en-US" sz="1800" dirty="0" err="1">
                <a:solidFill>
                  <a:srgbClr val="1B1B1B"/>
                </a:solidFill>
                <a:latin typeface="OpenSans-Regular"/>
              </a:rPr>
              <a:t>Xác</a:t>
            </a:r>
            <a:r>
              <a:rPr lang="en-US" sz="1800" dirty="0">
                <a:solidFill>
                  <a:srgbClr val="1B1B1B"/>
                </a:solidFill>
                <a:latin typeface="OpenSans-Regular"/>
              </a:rPr>
              <a:t> </a:t>
            </a:r>
            <a:r>
              <a:rPr lang="en-US" sz="1800" dirty="0" err="1">
                <a:solidFill>
                  <a:srgbClr val="1B1B1B"/>
                </a:solidFill>
                <a:latin typeface="OpenSans-Regular"/>
              </a:rPr>
              <a:t>định</a:t>
            </a:r>
            <a:r>
              <a:rPr lang="en-US" sz="1800" dirty="0">
                <a:solidFill>
                  <a:srgbClr val="1B1B1B"/>
                </a:solidFill>
                <a:latin typeface="OpenSans-Regular"/>
              </a:rPr>
              <a:t> </a:t>
            </a:r>
            <a:r>
              <a:rPr lang="en-US" sz="1800" dirty="0" err="1">
                <a:solidFill>
                  <a:srgbClr val="1B1B1B"/>
                </a:solidFill>
                <a:latin typeface="OpenSans-Regular"/>
              </a:rPr>
              <a:t>vùng</a:t>
            </a:r>
            <a:r>
              <a:rPr lang="en-US" sz="1800" dirty="0">
                <a:solidFill>
                  <a:srgbClr val="1B1B1B"/>
                </a:solidFill>
                <a:latin typeface="OpenSans-Regular"/>
              </a:rPr>
              <a:t> chứa biển số </a:t>
            </a:r>
            <a:r>
              <a:rPr lang="en-US" sz="1800" dirty="0" err="1">
                <a:solidFill>
                  <a:srgbClr val="1B1B1B"/>
                </a:solidFill>
                <a:latin typeface="OpenSans-Regular"/>
              </a:rPr>
              <a:t>xe</a:t>
            </a:r>
            <a:r>
              <a:rPr lang="en-US" sz="1800" dirty="0">
                <a:solidFill>
                  <a:srgbClr val="1B1B1B"/>
                </a:solidFill>
                <a:latin typeface="OpenSans-Regular"/>
              </a:rPr>
              <a:t> sử </a:t>
            </a:r>
            <a:r>
              <a:rPr lang="en-US" sz="1800" dirty="0" err="1">
                <a:solidFill>
                  <a:srgbClr val="1B1B1B"/>
                </a:solidFill>
                <a:latin typeface="OpenSans-Regular"/>
              </a:rPr>
              <a:t>dụng</a:t>
            </a:r>
            <a:r>
              <a:rPr lang="en-US" sz="1800" dirty="0">
                <a:solidFill>
                  <a:srgbClr val="1B1B1B"/>
                </a:solidFill>
                <a:latin typeface="OpenSans-Regular"/>
              </a:rPr>
              <a:t> </a:t>
            </a:r>
            <a:r>
              <a:rPr lang="en-US" sz="1800" b="1" dirty="0">
                <a:solidFill>
                  <a:srgbClr val="1B1B1B"/>
                </a:solidFill>
                <a:latin typeface="OpenSansRoman-Bold"/>
              </a:rPr>
              <a:t>Yolo Tiny v3</a:t>
            </a:r>
            <a:endParaRPr lang="vi-VN" dirty="0">
              <a:solidFill>
                <a:srgbClr val="1B1B1B"/>
              </a:solidFill>
              <a:latin typeface="OpenSansRoman-Bold"/>
            </a:endParaRPr>
          </a:p>
          <a:p>
            <a:r>
              <a:rPr lang="vi-VN" sz="1800" b="0" dirty="0">
                <a:solidFill>
                  <a:srgbClr val="1B1B1B"/>
                </a:solidFill>
                <a:latin typeface="OpenSansRoman-Bold"/>
              </a:rPr>
              <a:t>B2: </a:t>
            </a:r>
            <a:r>
              <a:rPr lang="en-US" sz="1800" b="0" dirty="0" err="1">
                <a:solidFill>
                  <a:srgbClr val="1B1B1B"/>
                </a:solidFill>
                <a:latin typeface="OpenSans-Regular"/>
              </a:rPr>
              <a:t>Sử</a:t>
            </a:r>
            <a:r>
              <a:rPr lang="en-US" sz="1800" b="0" dirty="0">
                <a:solidFill>
                  <a:srgbClr val="1B1B1B"/>
                </a:solidFill>
                <a:latin typeface="OpenSans-Regular"/>
              </a:rPr>
              <a:t> </a:t>
            </a:r>
            <a:r>
              <a:rPr lang="en-US" sz="1800" b="0" dirty="0" err="1">
                <a:solidFill>
                  <a:srgbClr val="1B1B1B"/>
                </a:solidFill>
                <a:latin typeface="OpenSans-Regular"/>
              </a:rPr>
              <a:t>dụng</a:t>
            </a:r>
            <a:r>
              <a:rPr lang="en-US" sz="1800" b="0" dirty="0">
                <a:solidFill>
                  <a:srgbClr val="1B1B1B"/>
                </a:solidFill>
                <a:latin typeface="OpenSans-Regular"/>
              </a:rPr>
              <a:t> thuật </a:t>
            </a:r>
            <a:r>
              <a:rPr lang="en-US" sz="1800" b="0" dirty="0" err="1">
                <a:solidFill>
                  <a:srgbClr val="1B1B1B"/>
                </a:solidFill>
                <a:latin typeface="OpenSans-Regular"/>
              </a:rPr>
              <a:t>toán</a:t>
            </a:r>
            <a:r>
              <a:rPr lang="en-US" sz="1800" b="0" dirty="0">
                <a:solidFill>
                  <a:srgbClr val="1B1B1B"/>
                </a:solidFill>
                <a:latin typeface="OpenSans-Regular"/>
              </a:rPr>
              <a:t> segment để </a:t>
            </a:r>
            <a:r>
              <a:rPr lang="en-US" sz="1800" b="0" dirty="0" err="1">
                <a:solidFill>
                  <a:srgbClr val="1B1B1B"/>
                </a:solidFill>
                <a:latin typeface="OpenSans-Regular"/>
              </a:rPr>
              <a:t>tách</a:t>
            </a:r>
            <a:r>
              <a:rPr lang="en-US" sz="1800" b="0" dirty="0">
                <a:solidFill>
                  <a:srgbClr val="1B1B1B"/>
                </a:solidFill>
                <a:latin typeface="OpenSans-Regular"/>
              </a:rPr>
              <a:t> </a:t>
            </a:r>
            <a:r>
              <a:rPr lang="en-US" sz="1800" b="0" dirty="0" err="1">
                <a:solidFill>
                  <a:srgbClr val="1B1B1B"/>
                </a:solidFill>
                <a:latin typeface="OpenSans-Regular"/>
              </a:rPr>
              <a:t>từng</a:t>
            </a:r>
            <a:r>
              <a:rPr lang="en-US" sz="1800" b="0" dirty="0">
                <a:solidFill>
                  <a:srgbClr val="1B1B1B"/>
                </a:solidFill>
                <a:latin typeface="OpenSans-Regular"/>
              </a:rPr>
              <a:t> </a:t>
            </a:r>
            <a:r>
              <a:rPr lang="en-US" sz="1800" b="0" dirty="0" err="1">
                <a:solidFill>
                  <a:srgbClr val="1B1B1B"/>
                </a:solidFill>
                <a:latin typeface="OpenSans-Regular"/>
              </a:rPr>
              <a:t>kí</a:t>
            </a:r>
            <a:r>
              <a:rPr lang="en-US" sz="1800" b="0" dirty="0">
                <a:solidFill>
                  <a:srgbClr val="1B1B1B"/>
                </a:solidFill>
                <a:latin typeface="OpenSans-Regular"/>
              </a:rPr>
              <a:t> tự trên biển </a:t>
            </a:r>
            <a:r>
              <a:rPr lang="en-US" sz="1800" b="0" dirty="0" err="1">
                <a:solidFill>
                  <a:srgbClr val="1B1B1B"/>
                </a:solidFill>
                <a:latin typeface="OpenSans-Regular"/>
              </a:rPr>
              <a:t>số</a:t>
            </a:r>
            <a:r>
              <a:rPr lang="en-US" sz="1800" b="0" dirty="0">
                <a:solidFill>
                  <a:srgbClr val="1B1B1B"/>
                </a:solidFill>
                <a:latin typeface="OpenSans-Regular"/>
              </a:rPr>
              <a:t> </a:t>
            </a:r>
            <a:r>
              <a:rPr lang="en-US" sz="1800" b="0" dirty="0" err="1">
                <a:solidFill>
                  <a:srgbClr val="1B1B1B"/>
                </a:solidFill>
                <a:latin typeface="OpenSans-Regular"/>
              </a:rPr>
              <a:t>xe</a:t>
            </a:r>
            <a:endParaRPr lang="en-US" sz="1800" b="0" dirty="0">
              <a:solidFill>
                <a:srgbClr val="1B1B1B"/>
              </a:solidFill>
              <a:latin typeface="OpenSans-Regular"/>
            </a:endParaRPr>
          </a:p>
          <a:p>
            <a:r>
              <a:rPr lang="en-US" sz="1800" b="0" dirty="0">
                <a:solidFill>
                  <a:srgbClr val="1B1B1B"/>
                </a:solidFill>
                <a:latin typeface="OpenSans-Regular"/>
              </a:rPr>
              <a:t>B3: </a:t>
            </a:r>
            <a:r>
              <a:rPr lang="en-US" sz="1800" b="0" dirty="0" err="1">
                <a:solidFill>
                  <a:srgbClr val="1B1B1B"/>
                </a:solidFill>
                <a:latin typeface="OpenSans-Regular"/>
              </a:rPr>
              <a:t>Xây</a:t>
            </a:r>
            <a:r>
              <a:rPr lang="en-US" sz="1800" b="0" dirty="0">
                <a:solidFill>
                  <a:srgbClr val="1B1B1B"/>
                </a:solidFill>
                <a:latin typeface="OpenSans-Regular"/>
              </a:rPr>
              <a:t> </a:t>
            </a:r>
            <a:r>
              <a:rPr lang="en-US" sz="1800" b="0" dirty="0" err="1">
                <a:solidFill>
                  <a:srgbClr val="1B1B1B"/>
                </a:solidFill>
                <a:latin typeface="OpenSans-Regular"/>
              </a:rPr>
              <a:t>dựng</a:t>
            </a:r>
            <a:r>
              <a:rPr lang="en-US" sz="1800" b="0" dirty="0">
                <a:solidFill>
                  <a:srgbClr val="1B1B1B"/>
                </a:solidFill>
                <a:latin typeface="OpenSans-Regular"/>
              </a:rPr>
              <a:t> một model CNN để </a:t>
            </a:r>
            <a:r>
              <a:rPr lang="en-US" sz="1800" b="0" dirty="0" err="1">
                <a:solidFill>
                  <a:srgbClr val="1B1B1B"/>
                </a:solidFill>
                <a:latin typeface="OpenSans-Regular"/>
              </a:rPr>
              <a:t>phân</a:t>
            </a:r>
            <a:r>
              <a:rPr lang="en-US" sz="1800" b="0" dirty="0">
                <a:solidFill>
                  <a:srgbClr val="1B1B1B"/>
                </a:solidFill>
                <a:latin typeface="OpenSans-Regular"/>
              </a:rPr>
              <a:t> loại </a:t>
            </a:r>
            <a:r>
              <a:rPr lang="en-US" sz="1800" b="0" dirty="0" err="1">
                <a:solidFill>
                  <a:srgbClr val="1B1B1B"/>
                </a:solidFill>
                <a:latin typeface="OpenSans-Regular"/>
              </a:rPr>
              <a:t>các</a:t>
            </a:r>
            <a:r>
              <a:rPr lang="en-US" sz="1800" b="0" dirty="0">
                <a:solidFill>
                  <a:srgbClr val="1B1B1B"/>
                </a:solidFill>
                <a:latin typeface="OpenSans-Regular"/>
              </a:rPr>
              <a:t> </a:t>
            </a:r>
            <a:r>
              <a:rPr lang="en-US" sz="1800" b="0" dirty="0" err="1">
                <a:solidFill>
                  <a:srgbClr val="1B1B1B"/>
                </a:solidFill>
                <a:latin typeface="OpenSans-Regular"/>
              </a:rPr>
              <a:t>kí</a:t>
            </a:r>
            <a:r>
              <a:rPr lang="en-US" b="0" dirty="0">
                <a:solidFill>
                  <a:srgbClr val="1B1B1B"/>
                </a:solidFill>
                <a:latin typeface="OpenSans-Regular"/>
              </a:rPr>
              <a:t> </a:t>
            </a:r>
            <a:r>
              <a:rPr lang="en-US" sz="1800" b="0" dirty="0" err="1">
                <a:solidFill>
                  <a:srgbClr val="1B1B1B"/>
                </a:solidFill>
                <a:latin typeface="OpenSans-Regular"/>
              </a:rPr>
              <a:t>tự</a:t>
            </a:r>
            <a:r>
              <a:rPr lang="en-US" sz="1800" b="0" dirty="0">
                <a:solidFill>
                  <a:srgbClr val="1B1B1B"/>
                </a:solidFill>
                <a:latin typeface="OpenSans-Regular"/>
              </a:rPr>
              <a:t> (characters classification)</a:t>
            </a:r>
          </a:p>
          <a:p>
            <a:r>
              <a:rPr lang="en-US" sz="1800" b="0" dirty="0">
                <a:solidFill>
                  <a:srgbClr val="1B1B1B"/>
                </a:solidFill>
                <a:latin typeface="OpenSans-Regular"/>
              </a:rPr>
              <a:t>B4: </a:t>
            </a:r>
            <a:r>
              <a:rPr lang="en-US" sz="1800" b="0" dirty="0" err="1">
                <a:solidFill>
                  <a:srgbClr val="1B1B1B"/>
                </a:solidFill>
                <a:latin typeface="OpenSans-Regular"/>
              </a:rPr>
              <a:t>Định</a:t>
            </a:r>
            <a:r>
              <a:rPr lang="en-US" sz="1800" b="0" dirty="0">
                <a:solidFill>
                  <a:srgbClr val="1B1B1B"/>
                </a:solidFill>
                <a:latin typeface="OpenSans-Regular"/>
              </a:rPr>
              <a:t> </a:t>
            </a:r>
            <a:r>
              <a:rPr lang="en-US" sz="1800" b="0" dirty="0" err="1">
                <a:solidFill>
                  <a:srgbClr val="1B1B1B"/>
                </a:solidFill>
                <a:latin typeface="OpenSans-Regular"/>
              </a:rPr>
              <a:t>dạng</a:t>
            </a:r>
            <a:r>
              <a:rPr lang="en-US" sz="1800" b="0" dirty="0">
                <a:solidFill>
                  <a:srgbClr val="1B1B1B"/>
                </a:solidFill>
                <a:latin typeface="OpenSans-Regular"/>
              </a:rPr>
              <a:t> lại biển số </a:t>
            </a:r>
            <a:r>
              <a:rPr lang="en-US" sz="1800" b="0" dirty="0" err="1">
                <a:solidFill>
                  <a:srgbClr val="1B1B1B"/>
                </a:solidFill>
                <a:latin typeface="OpenSans-Regular"/>
              </a:rPr>
              <a:t>xe</a:t>
            </a:r>
            <a:r>
              <a:rPr lang="en-US" sz="1800" b="0" dirty="0">
                <a:solidFill>
                  <a:srgbClr val="1B1B1B"/>
                </a:solidFill>
                <a:latin typeface="OpenSans-Regular"/>
              </a:rPr>
              <a:t> </a:t>
            </a:r>
            <a:r>
              <a:rPr lang="en-US" sz="1800" b="0" dirty="0" err="1">
                <a:solidFill>
                  <a:srgbClr val="1B1B1B"/>
                </a:solidFill>
                <a:latin typeface="OpenSans-Regular"/>
              </a:rPr>
              <a:t>xác</a:t>
            </a:r>
            <a:r>
              <a:rPr lang="en-US" sz="1800" b="0" dirty="0">
                <a:solidFill>
                  <a:srgbClr val="1B1B1B"/>
                </a:solidFill>
                <a:latin typeface="OpenSans-Regular"/>
              </a:rPr>
              <a:t> </a:t>
            </a:r>
            <a:r>
              <a:rPr lang="en-US" sz="1800" b="0" dirty="0" err="1">
                <a:solidFill>
                  <a:srgbClr val="1B1B1B"/>
                </a:solidFill>
                <a:latin typeface="OpenSans-Regular"/>
              </a:rPr>
              <a:t>định</a:t>
            </a:r>
            <a:r>
              <a:rPr lang="en-US" sz="1800" b="0" dirty="0">
                <a:solidFill>
                  <a:srgbClr val="1B1B1B"/>
                </a:solidFill>
                <a:latin typeface="OpenSans-Regular"/>
              </a:rPr>
              <a:t> biển số </a:t>
            </a:r>
            <a:r>
              <a:rPr lang="en-US" sz="1800" b="0" dirty="0" err="1">
                <a:solidFill>
                  <a:srgbClr val="1B1B1B"/>
                </a:solidFill>
                <a:latin typeface="OpenSans-Regular"/>
              </a:rPr>
              <a:t>xe</a:t>
            </a:r>
            <a:r>
              <a:rPr lang="en-US" sz="1800" b="0" dirty="0">
                <a:solidFill>
                  <a:srgbClr val="1B1B1B"/>
                </a:solidFill>
                <a:latin typeface="OpenSans-Regular"/>
              </a:rPr>
              <a:t> gồm một hay hai </a:t>
            </a:r>
            <a:r>
              <a:rPr lang="en-US" sz="1800" b="0" dirty="0" err="1">
                <a:solidFill>
                  <a:srgbClr val="1B1B1B"/>
                </a:solidFill>
                <a:latin typeface="OpenSans-Regular"/>
              </a:rPr>
              <a:t>dòng</a:t>
            </a:r>
            <a:r>
              <a:rPr lang="en-US" sz="1800" b="0" dirty="0">
                <a:solidFill>
                  <a:srgbClr val="1B1B1B"/>
                </a:solidFill>
                <a:latin typeface="OpenSans-Regular"/>
              </a:rPr>
              <a:t>.</a:t>
            </a:r>
            <a:endParaRPr lang="en-VN" dirty="0"/>
          </a:p>
        </p:txBody>
      </p:sp>
    </p:spTree>
    <p:extLst>
      <p:ext uri="{BB962C8B-B14F-4D97-AF65-F5344CB8AC3E}">
        <p14:creationId xmlns:p14="http://schemas.microsoft.com/office/powerpoint/2010/main" val="299346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32" name="Rectangle 3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1500"/>
            <a:ext cx="7534656" cy="51129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id="{8D55410C-290F-E743-B3E8-40EB8A6C7537}"/>
              </a:ext>
            </a:extLst>
          </p:cNvPr>
          <p:cNvPicPr>
            <a:picLocks noGrp="1" noChangeAspect="1"/>
          </p:cNvPicPr>
          <p:nvPr>
            <p:ph idx="1"/>
          </p:nvPr>
        </p:nvPicPr>
        <p:blipFill>
          <a:blip r:embed="rId2"/>
          <a:stretch>
            <a:fillRect/>
          </a:stretch>
        </p:blipFill>
        <p:spPr>
          <a:xfrm>
            <a:off x="-395996" y="1439718"/>
            <a:ext cx="7903155" cy="3991092"/>
          </a:xfrm>
          <a:prstGeom prst="rect">
            <a:avLst/>
          </a:prstGeom>
        </p:spPr>
      </p:pic>
      <p:sp>
        <p:nvSpPr>
          <p:cNvPr id="42" name="Rectangle 4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15000"/>
              </a:lnSpc>
            </a:pPr>
            <a:r>
              <a:rPr lang="en-US" sz="3300" b="0" cap="all" dirty="0">
                <a:solidFill>
                  <a:schemeClr val="bg1"/>
                </a:solidFill>
              </a:rPr>
              <a:t>PHƯƠNG PHÁP- TRÍCH XUẤT KHUNG BIỂN SỐ</a:t>
            </a:r>
          </a:p>
        </p:txBody>
      </p:sp>
      <p:sp>
        <p:nvSpPr>
          <p:cNvPr id="44" name="Rectangle 43">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940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a:xfrm>
            <a:off x="1434622" y="1113327"/>
            <a:ext cx="4862811" cy="2019488"/>
          </a:xfrm>
        </p:spPr>
        <p:txBody>
          <a:bodyPr vert="horz" lIns="109728" tIns="109728" rIns="109728" bIns="91440" rtlCol="0">
            <a:normAutofit/>
          </a:bodyPr>
          <a:lstStyle/>
          <a:p>
            <a:r>
              <a:rPr lang="en-US" b="0" cap="all">
                <a:solidFill>
                  <a:schemeClr val="bg1"/>
                </a:solidFill>
              </a:rPr>
              <a:t>PHƯƠNG PHÁP- PHÂN ĐOẠN KÍ TỰ</a:t>
            </a:r>
          </a:p>
        </p:txBody>
      </p:sp>
      <p:sp>
        <p:nvSpPr>
          <p:cNvPr id="30" name="Rectangle 29">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E0726659-79FA-6840-ABD2-49E03EFB0280}"/>
              </a:ext>
            </a:extLst>
          </p:cNvPr>
          <p:cNvSpPr>
            <a:spLocks noGrp="1"/>
          </p:cNvSpPr>
          <p:nvPr>
            <p:ph idx="1"/>
          </p:nvPr>
        </p:nvSpPr>
        <p:spPr>
          <a:xfrm>
            <a:off x="1434622" y="3707541"/>
            <a:ext cx="5117253" cy="2505801"/>
          </a:xfrm>
        </p:spPr>
        <p:txBody>
          <a:bodyPr anchor="t">
            <a:normAutofit/>
          </a:bodyPr>
          <a:lstStyle/>
          <a:p>
            <a:pPr>
              <a:lnSpc>
                <a:spcPct val="130000"/>
              </a:lnSpc>
            </a:pPr>
            <a:r>
              <a:rPr lang="vi-VN" sz="1500" b="1">
                <a:effectLst/>
                <a:latin typeface="Times New Roman" panose="020F0502020204030204" pitchFamily="34" charset="0"/>
                <a:ea typeface="Times New Roman" panose="020F0502020204030204" pitchFamily="34" charset="0"/>
                <a:cs typeface="FormataOTF-Bold"/>
              </a:rPr>
              <a:t>Connected components</a:t>
            </a:r>
            <a:r>
              <a:rPr lang="en-US" sz="1500" b="1">
                <a:effectLst/>
                <a:latin typeface="Times New Roman" panose="020F0502020204030204" pitchFamily="34" charset="0"/>
                <a:ea typeface="Times New Roman" panose="020F0502020204030204" pitchFamily="34" charset="0"/>
                <a:cs typeface="FormataOTF-Bold"/>
              </a:rPr>
              <a:t> analysis (</a:t>
            </a:r>
            <a:r>
              <a:rPr lang="vi-VN" sz="1500" b="1">
                <a:effectLst/>
                <a:latin typeface="Times New Roman" panose="020F0502020204030204" pitchFamily="34" charset="0"/>
                <a:ea typeface="Times New Roman" panose="020F0502020204030204" pitchFamily="34" charset="0"/>
                <a:cs typeface="FormataOTF-Bold"/>
              </a:rPr>
              <a:t>Phân tích thành phần liên thông)</a:t>
            </a:r>
            <a:endParaRPr lang="en-VN" sz="1500" b="1">
              <a:effectLst/>
              <a:latin typeface="Helvetica" pitchFamily="2" charset="0"/>
              <a:ea typeface="Times New Roman" panose="020F0502020204030204" pitchFamily="34" charset="0"/>
              <a:cs typeface="FormataOTF-Bold"/>
            </a:endParaRPr>
          </a:p>
          <a:p>
            <a:pPr>
              <a:lnSpc>
                <a:spcPct val="130000"/>
              </a:lnSpc>
            </a:pPr>
            <a:r>
              <a:rPr lang="vi-VN" sz="1500" b="0">
                <a:effectLst/>
                <a:latin typeface="Times New Roman" panose="020F0502020204030204" pitchFamily="34" charset="0"/>
                <a:ea typeface="Times New Roman" panose="020F0502020204030204" pitchFamily="34" charset="0"/>
                <a:cs typeface="FormataOTF-Bold"/>
              </a:rPr>
              <a:t>Thuật toán này có ý tưởng đơn giản là nó sẽ kết nối tất cả pixel nào có cùng giá trị thành một khối và gắn cho nó một cái nhãn(label). Nhờ đó tất cả các pixel của cùng một kí tự và có cùng giá trị sẽ được kết nối và được tách ra khỏi biển số xe.</a:t>
            </a:r>
            <a:endParaRPr lang="en-VN" sz="1500" b="1">
              <a:effectLst/>
              <a:latin typeface="Helvetica" pitchFamily="2" charset="0"/>
              <a:ea typeface="Times New Roman" panose="020F0502020204030204" pitchFamily="34" charset="0"/>
              <a:cs typeface="FormataOTF-Bold"/>
            </a:endParaRPr>
          </a:p>
          <a:p>
            <a:pPr>
              <a:lnSpc>
                <a:spcPct val="130000"/>
              </a:lnSpc>
            </a:pPr>
            <a:endParaRPr lang="en-VN" sz="1500"/>
          </a:p>
        </p:txBody>
      </p:sp>
      <p:sp>
        <p:nvSpPr>
          <p:cNvPr id="40" name="Rectangle 39">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386AA4B1-70BF-C244-8E8C-A83702CA220D}"/>
              </a:ext>
            </a:extLst>
          </p:cNvPr>
          <p:cNvPicPr>
            <a:picLocks noChangeAspect="1"/>
          </p:cNvPicPr>
          <p:nvPr/>
        </p:nvPicPr>
        <p:blipFill>
          <a:blip r:embed="rId2"/>
          <a:stretch>
            <a:fillRect/>
          </a:stretch>
        </p:blipFill>
        <p:spPr>
          <a:xfrm>
            <a:off x="6915722" y="0"/>
            <a:ext cx="4752555" cy="6887761"/>
          </a:xfrm>
          <a:prstGeom prst="rect">
            <a:avLst/>
          </a:prstGeom>
        </p:spPr>
      </p:pic>
    </p:spTree>
    <p:extLst>
      <p:ext uri="{BB962C8B-B14F-4D97-AF65-F5344CB8AC3E}">
        <p14:creationId xmlns:p14="http://schemas.microsoft.com/office/powerpoint/2010/main" val="1315459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EDA2F5-6B28-478B-9AC4-43FE41E2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16907"/>
            <a:ext cx="12192000" cy="2374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a:xfrm>
            <a:off x="1635102" y="4153113"/>
            <a:ext cx="9180747" cy="1248431"/>
          </a:xfrm>
        </p:spPr>
        <p:txBody>
          <a:bodyPr vert="horz" lIns="109728" tIns="109728" rIns="109728" bIns="91440" rtlCol="0" anchor="b">
            <a:normAutofit/>
          </a:bodyPr>
          <a:lstStyle/>
          <a:p>
            <a:pPr>
              <a:lnSpc>
                <a:spcPct val="115000"/>
              </a:lnSpc>
            </a:pPr>
            <a:r>
              <a:rPr lang="en-US" sz="3800" b="0" cap="all">
                <a:solidFill>
                  <a:schemeClr val="bg1"/>
                </a:solidFill>
              </a:rPr>
              <a:t>PHƯƠNG PHÁP- NHẬN DẠNG KÍ TỰ</a:t>
            </a:r>
          </a:p>
        </p:txBody>
      </p:sp>
      <p:sp>
        <p:nvSpPr>
          <p:cNvPr id="21" name="Rectangle 20">
            <a:extLst>
              <a:ext uri="{FF2B5EF4-FFF2-40B4-BE49-F238E27FC236}">
                <a16:creationId xmlns:a16="http://schemas.microsoft.com/office/drawing/2014/main" id="{701D712E-ABB9-4258-877D-9349C857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79202"/>
            <a:ext cx="1006766" cy="2249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528E56-1447-4C98-882B-CE262795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A9855D6-7646-364B-979B-5E6854E087D1}"/>
              </a:ext>
            </a:extLst>
          </p:cNvPr>
          <p:cNvPicPr>
            <a:picLocks noGrp="1" noChangeAspect="1"/>
          </p:cNvPicPr>
          <p:nvPr>
            <p:ph idx="1"/>
          </p:nvPr>
        </p:nvPicPr>
        <p:blipFill>
          <a:blip r:embed="rId2"/>
          <a:stretch>
            <a:fillRect/>
          </a:stretch>
        </p:blipFill>
        <p:spPr>
          <a:xfrm>
            <a:off x="1080036" y="60434"/>
            <a:ext cx="9927585" cy="3846942"/>
          </a:xfrm>
          <a:prstGeom prst="rect">
            <a:avLst/>
          </a:prstGeom>
        </p:spPr>
      </p:pic>
    </p:spTree>
    <p:extLst>
      <p:ext uri="{BB962C8B-B14F-4D97-AF65-F5344CB8AC3E}">
        <p14:creationId xmlns:p14="http://schemas.microsoft.com/office/powerpoint/2010/main" val="60681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D260D4AF-43E5-DFE5-053E-2ED0C5B434A2}"/>
              </a:ext>
            </a:extLst>
          </p:cNvPr>
          <p:cNvGraphicFramePr/>
          <p:nvPr>
            <p:extLst>
              <p:ext uri="{D42A27DB-BD31-4B8C-83A1-F6EECF244321}">
                <p14:modId xmlns:p14="http://schemas.microsoft.com/office/powerpoint/2010/main" val="1241671260"/>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476A6BE-8D14-EB4C-AB1D-0B810FBD2BEF}"/>
              </a:ext>
            </a:extLst>
          </p:cNvPr>
          <p:cNvSpPr txBox="1"/>
          <p:nvPr/>
        </p:nvSpPr>
        <p:spPr>
          <a:xfrm>
            <a:off x="4855047" y="1185778"/>
            <a:ext cx="3446777" cy="769441"/>
          </a:xfrm>
          <a:prstGeom prst="rect">
            <a:avLst/>
          </a:prstGeom>
          <a:noFill/>
        </p:spPr>
        <p:txBody>
          <a:bodyPr wrap="none" rtlCol="0">
            <a:spAutoFit/>
          </a:bodyPr>
          <a:lstStyle/>
          <a:p>
            <a:r>
              <a:rPr lang="en-VN" sz="4400" dirty="0">
                <a:solidFill>
                  <a:schemeClr val="bg1"/>
                </a:solidFill>
              </a:rPr>
              <a:t>GIẢI THUẬT</a:t>
            </a:r>
          </a:p>
        </p:txBody>
      </p:sp>
    </p:spTree>
    <p:extLst>
      <p:ext uri="{BB962C8B-B14F-4D97-AF65-F5344CB8AC3E}">
        <p14:creationId xmlns:p14="http://schemas.microsoft.com/office/powerpoint/2010/main" val="3982596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A175829-70EA-4A6D-978C-4D0923059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2"/>
            <a:ext cx="4392304" cy="1218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5D2B4A-3399-4CCF-A171-7F8B1BF54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59253"/>
            <a:ext cx="640080" cy="4362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8051A-999C-4F38-985C-673617805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1238464"/>
            <a:ext cx="7201313" cy="44042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a:xfrm>
            <a:off x="1139589" y="1536751"/>
            <a:ext cx="6073254" cy="3807725"/>
          </a:xfrm>
        </p:spPr>
        <p:txBody>
          <a:bodyPr vert="horz" lIns="109728" tIns="109728" rIns="109728" bIns="91440" rtlCol="0" anchor="ctr">
            <a:normAutofit/>
          </a:bodyPr>
          <a:lstStyle/>
          <a:p>
            <a:pPr algn="ctr">
              <a:lnSpc>
                <a:spcPct val="125000"/>
              </a:lnSpc>
            </a:pPr>
            <a:r>
              <a:rPr lang="en-US" sz="6600" b="0" cap="all" dirty="0">
                <a:solidFill>
                  <a:schemeClr val="bg1"/>
                </a:solidFill>
              </a:rPr>
              <a:t>GIẢI THUẬT- </a:t>
            </a:r>
            <a:r>
              <a:rPr lang="en-US" sz="2800" b="0" cap="all" dirty="0">
                <a:solidFill>
                  <a:schemeClr val="bg1"/>
                </a:solidFill>
              </a:rPr>
              <a:t>TRAINING (CHO YOLOV4)</a:t>
            </a:r>
          </a:p>
        </p:txBody>
      </p:sp>
      <p:sp>
        <p:nvSpPr>
          <p:cNvPr id="22" name="Rectangle 21">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5608879"/>
            <a:ext cx="7759826" cy="124912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3063" y="1226851"/>
            <a:ext cx="4348937"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a:xfrm>
            <a:off x="8488906" y="1926016"/>
            <a:ext cx="3055581" cy="3029195"/>
          </a:xfrm>
        </p:spPr>
        <p:txBody>
          <a:bodyPr vert="horz" lIns="109728" tIns="109728" rIns="109728" bIns="91440" rtlCol="0" anchor="ctr">
            <a:normAutofit/>
          </a:bodyPr>
          <a:lstStyle/>
          <a:p>
            <a:pPr algn="ctr">
              <a:lnSpc>
                <a:spcPct val="150000"/>
              </a:lnSpc>
            </a:pPr>
            <a:r>
              <a:rPr lang="en-US" sz="2400" b="0" dirty="0">
                <a:solidFill>
                  <a:schemeClr val="tx1">
                    <a:lumMod val="85000"/>
                    <a:lumOff val="15000"/>
                  </a:schemeClr>
                </a:solidFill>
              </a:rPr>
              <a:t>XEM </a:t>
            </a:r>
            <a:r>
              <a:rPr lang="en-US" sz="2400" b="0" dirty="0" err="1">
                <a:solidFill>
                  <a:schemeClr val="tx1">
                    <a:lumMod val="85000"/>
                    <a:lumOff val="15000"/>
                  </a:schemeClr>
                </a:solidFill>
              </a:rPr>
              <a:t>Ở</a:t>
            </a:r>
            <a:r>
              <a:rPr lang="en-US" sz="2400" b="0" dirty="0">
                <a:solidFill>
                  <a:schemeClr val="tx1">
                    <a:lumMod val="85000"/>
                    <a:lumOff val="15000"/>
                  </a:schemeClr>
                </a:solidFill>
              </a:rPr>
              <a:t> REPORT VÀ .IPYNB ĐÍNH KÈM </a:t>
            </a:r>
          </a:p>
        </p:txBody>
      </p:sp>
      <p:sp>
        <p:nvSpPr>
          <p:cNvPr id="26" name="Rectangle 25">
            <a:extLst>
              <a:ext uri="{FF2B5EF4-FFF2-40B4-BE49-F238E27FC236}">
                <a16:creationId xmlns:a16="http://schemas.microsoft.com/office/drawing/2014/main" id="{BEA1DA1C-6CE0-4AE4-918F-CC0E685C5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5631149"/>
            <a:ext cx="4392304" cy="1226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5E389A3-2501-4131-8C64-1530AAF5F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0965"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A001026-2FEF-483E-964D-67CD7E096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204578"/>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EB196E-F444-432F-8790-88C18E667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598792"/>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644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a:xfrm>
            <a:off x="642918" y="1072110"/>
            <a:ext cx="3611029" cy="1862345"/>
          </a:xfrm>
        </p:spPr>
        <p:txBody>
          <a:bodyPr>
            <a:normAutofit/>
          </a:bodyPr>
          <a:lstStyle/>
          <a:p>
            <a:r>
              <a:rPr lang="en-US" cap="all" dirty="0"/>
              <a:t>GIẢI THUẬT- </a:t>
            </a:r>
            <a:r>
              <a:rPr lang="en-US" b="0" cap="all" dirty="0"/>
              <a:t>NHẬN DẠNG</a:t>
            </a:r>
            <a:endParaRPr lang="en-VN" dirty="0"/>
          </a:p>
        </p:txBody>
      </p:sp>
      <p:sp>
        <p:nvSpPr>
          <p:cNvPr id="75" name="Rectangle 7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a:xfrm>
            <a:off x="637874" y="2934455"/>
            <a:ext cx="3616073" cy="2840139"/>
          </a:xfrm>
        </p:spPr>
        <p:txBody>
          <a:bodyPr anchor="t">
            <a:normAutofit/>
          </a:bodyPr>
          <a:lstStyle/>
          <a:p>
            <a:pPr>
              <a:lnSpc>
                <a:spcPct val="130000"/>
              </a:lnSpc>
            </a:pPr>
            <a:r>
              <a:rPr lang="en-US" sz="1300" dirty="0" err="1"/>
              <a:t>Xác</a:t>
            </a:r>
            <a:r>
              <a:rPr lang="en-US" sz="1300" dirty="0"/>
              <a:t> </a:t>
            </a:r>
            <a:r>
              <a:rPr lang="en-US" sz="1300" dirty="0" err="1"/>
              <a:t>định</a:t>
            </a:r>
            <a:r>
              <a:rPr lang="en-US" sz="1300" dirty="0"/>
              <a:t> </a:t>
            </a:r>
            <a:r>
              <a:rPr lang="en-US" sz="1300" dirty="0" err="1"/>
              <a:t>vùng</a:t>
            </a:r>
            <a:r>
              <a:rPr lang="en-US" sz="1300" dirty="0"/>
              <a:t> </a:t>
            </a:r>
            <a:r>
              <a:rPr lang="en-US" sz="1300" dirty="0" err="1"/>
              <a:t>chứa</a:t>
            </a:r>
            <a:r>
              <a:rPr lang="en-US" sz="1300" dirty="0"/>
              <a:t> </a:t>
            </a:r>
            <a:r>
              <a:rPr lang="en-US" sz="1300" dirty="0" err="1"/>
              <a:t>biển</a:t>
            </a:r>
            <a:r>
              <a:rPr lang="en-US" sz="1300" dirty="0"/>
              <a:t> </a:t>
            </a:r>
            <a:r>
              <a:rPr lang="en-US" sz="1300" dirty="0" err="1"/>
              <a:t>số</a:t>
            </a:r>
            <a:r>
              <a:rPr lang="en-US" sz="1300" dirty="0"/>
              <a:t> </a:t>
            </a:r>
            <a:r>
              <a:rPr lang="en-US" sz="1300" dirty="0" err="1"/>
              <a:t>xe</a:t>
            </a:r>
            <a:r>
              <a:rPr lang="en-US" sz="1300" dirty="0"/>
              <a:t> </a:t>
            </a:r>
            <a:r>
              <a:rPr lang="en-US" sz="1300" dirty="0" err="1"/>
              <a:t>sử</a:t>
            </a:r>
            <a:r>
              <a:rPr lang="en-US" sz="1300" dirty="0"/>
              <a:t> </a:t>
            </a:r>
            <a:r>
              <a:rPr lang="en-US" sz="1300" dirty="0" err="1"/>
              <a:t>dụng</a:t>
            </a:r>
            <a:r>
              <a:rPr lang="en-US" sz="1300" dirty="0"/>
              <a:t> Yolo Tiny v3</a:t>
            </a:r>
          </a:p>
          <a:p>
            <a:pPr>
              <a:lnSpc>
                <a:spcPct val="130000"/>
              </a:lnSpc>
            </a:pPr>
            <a:endParaRPr lang="en-US" sz="1300" dirty="0"/>
          </a:p>
          <a:p>
            <a:pPr>
              <a:lnSpc>
                <a:spcPct val="130000"/>
              </a:lnSpc>
            </a:pPr>
            <a:r>
              <a:rPr lang="en-US" sz="1300" dirty="0">
                <a:solidFill>
                  <a:schemeClr val="bg1"/>
                </a:solidFill>
                <a:highlight>
                  <a:srgbClr val="000000"/>
                </a:highlight>
              </a:rPr>
              <a:t>from </a:t>
            </a:r>
            <a:r>
              <a:rPr lang="en-US" sz="1300" dirty="0" err="1">
                <a:solidFill>
                  <a:schemeClr val="bg1"/>
                </a:solidFill>
                <a:highlight>
                  <a:srgbClr val="000000"/>
                </a:highlight>
              </a:rPr>
              <a:t>imutils</a:t>
            </a:r>
            <a:r>
              <a:rPr lang="en-US" sz="1300" dirty="0">
                <a:solidFill>
                  <a:schemeClr val="bg1"/>
                </a:solidFill>
                <a:highlight>
                  <a:srgbClr val="000000"/>
                </a:highlight>
              </a:rPr>
              <a:t> import perspective # crop number plate used by bird's eyes view transformation </a:t>
            </a:r>
            <a:r>
              <a:rPr lang="en-US" sz="1300" dirty="0" err="1">
                <a:solidFill>
                  <a:schemeClr val="bg1"/>
                </a:solidFill>
                <a:highlight>
                  <a:srgbClr val="000000"/>
                </a:highlight>
              </a:rPr>
              <a:t>LpRegion</a:t>
            </a:r>
            <a:r>
              <a:rPr lang="en-US" sz="1300" dirty="0">
                <a:solidFill>
                  <a:schemeClr val="bg1"/>
                </a:solidFill>
                <a:highlight>
                  <a:srgbClr val="000000"/>
                </a:highlight>
              </a:rPr>
              <a:t> = </a:t>
            </a:r>
            <a:r>
              <a:rPr lang="en-US" sz="1300" dirty="0" err="1">
                <a:solidFill>
                  <a:schemeClr val="bg1"/>
                </a:solidFill>
                <a:highlight>
                  <a:srgbClr val="000000"/>
                </a:highlight>
              </a:rPr>
              <a:t>perspective.four_point_transform</a:t>
            </a:r>
            <a:r>
              <a:rPr lang="en-US" sz="1300" dirty="0">
                <a:solidFill>
                  <a:schemeClr val="bg1"/>
                </a:solidFill>
                <a:highlight>
                  <a:srgbClr val="000000"/>
                </a:highlight>
              </a:rPr>
              <a:t>(</a:t>
            </a:r>
            <a:r>
              <a:rPr lang="en-US" sz="1300" dirty="0" err="1">
                <a:solidFill>
                  <a:schemeClr val="bg1"/>
                </a:solidFill>
                <a:highlight>
                  <a:srgbClr val="000000"/>
                </a:highlight>
              </a:rPr>
              <a:t>image_original</a:t>
            </a:r>
            <a:r>
              <a:rPr lang="en-US" sz="1300" dirty="0">
                <a:solidFill>
                  <a:schemeClr val="bg1"/>
                </a:solidFill>
                <a:highlight>
                  <a:srgbClr val="000000"/>
                </a:highlight>
              </a:rPr>
              <a:t>, pts) </a:t>
            </a:r>
            <a:endParaRPr lang="en-VN" sz="1300" dirty="0">
              <a:solidFill>
                <a:schemeClr val="bg1"/>
              </a:solidFill>
              <a:highlight>
                <a:srgbClr val="000000"/>
              </a:highlight>
            </a:endParaRPr>
          </a:p>
        </p:txBody>
      </p:sp>
      <p:pic>
        <p:nvPicPr>
          <p:cNvPr id="1026" name="Picture 2" descr="Graphical user interface&#10;&#10;Description automatically generated">
            <a:extLst>
              <a:ext uri="{FF2B5EF4-FFF2-40B4-BE49-F238E27FC236}">
                <a16:creationId xmlns:a16="http://schemas.microsoft.com/office/drawing/2014/main" id="{D5929F04-50FA-7D4E-A6B1-42E3F673DA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8714" y="2354112"/>
            <a:ext cx="6514470" cy="2149775"/>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88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a:xfrm>
            <a:off x="642918" y="1072110"/>
            <a:ext cx="3611029" cy="1862345"/>
          </a:xfrm>
        </p:spPr>
        <p:txBody>
          <a:bodyPr>
            <a:normAutofit/>
          </a:bodyPr>
          <a:lstStyle/>
          <a:p>
            <a:r>
              <a:rPr lang="en-US" cap="all" dirty="0"/>
              <a:t>GIẢI THUẬT- </a:t>
            </a:r>
            <a:r>
              <a:rPr lang="en-US" b="0" cap="all" dirty="0"/>
              <a:t>NHẬN DẠNG</a:t>
            </a:r>
            <a:endParaRPr lang="en-VN" dirty="0"/>
          </a:p>
        </p:txBody>
      </p:sp>
      <p:sp>
        <p:nvSpPr>
          <p:cNvPr id="75" name="Rectangle 7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a:xfrm>
            <a:off x="637874" y="2934455"/>
            <a:ext cx="3616073" cy="2840139"/>
          </a:xfrm>
        </p:spPr>
        <p:txBody>
          <a:bodyPr anchor="t">
            <a:normAutofit fontScale="70000" lnSpcReduction="20000"/>
          </a:bodyPr>
          <a:lstStyle/>
          <a:p>
            <a:pPr>
              <a:lnSpc>
                <a:spcPct val="130000"/>
              </a:lnSpc>
            </a:pPr>
            <a:r>
              <a:rPr lang="en-US" dirty="0"/>
              <a:t>Segment </a:t>
            </a:r>
            <a:r>
              <a:rPr lang="en-US" dirty="0" err="1"/>
              <a:t>tách</a:t>
            </a:r>
            <a:r>
              <a:rPr lang="en-US" dirty="0"/>
              <a:t> </a:t>
            </a:r>
            <a:r>
              <a:rPr lang="en-US" dirty="0" err="1"/>
              <a:t>từng</a:t>
            </a:r>
            <a:r>
              <a:rPr lang="en-US" dirty="0"/>
              <a:t> </a:t>
            </a:r>
            <a:r>
              <a:rPr lang="en-US" dirty="0" err="1"/>
              <a:t>kí</a:t>
            </a:r>
            <a:r>
              <a:rPr lang="en-US" dirty="0"/>
              <a:t> </a:t>
            </a:r>
            <a:r>
              <a:rPr lang="en-US" dirty="0" err="1"/>
              <a:t>tự</a:t>
            </a:r>
            <a:r>
              <a:rPr lang="en-US" dirty="0"/>
              <a:t> </a:t>
            </a:r>
            <a:r>
              <a:rPr lang="en-US" dirty="0" err="1"/>
              <a:t>trên</a:t>
            </a:r>
            <a:r>
              <a:rPr lang="en-US" dirty="0"/>
              <a:t> </a:t>
            </a:r>
            <a:r>
              <a:rPr lang="en-US" dirty="0" err="1"/>
              <a:t>biến</a:t>
            </a:r>
            <a:r>
              <a:rPr lang="en-US" dirty="0"/>
              <a:t> </a:t>
            </a:r>
            <a:r>
              <a:rPr lang="en-US" dirty="0" err="1"/>
              <a:t>số</a:t>
            </a:r>
            <a:r>
              <a:rPr lang="en-US" dirty="0"/>
              <a:t> </a:t>
            </a:r>
            <a:r>
              <a:rPr lang="en-US" dirty="0" err="1"/>
              <a:t>xe</a:t>
            </a:r>
            <a:endParaRPr lang="en-US" dirty="0"/>
          </a:p>
          <a:p>
            <a:pPr>
              <a:lnSpc>
                <a:spcPct val="130000"/>
              </a:lnSpc>
            </a:pPr>
            <a:endParaRPr lang="en-US" sz="1300" dirty="0"/>
          </a:p>
          <a:p>
            <a:pPr>
              <a:lnSpc>
                <a:spcPct val="130000"/>
              </a:lnSpc>
            </a:pPr>
            <a:r>
              <a:rPr lang="en-US" sz="1300" dirty="0">
                <a:solidFill>
                  <a:schemeClr val="bg1"/>
                </a:solidFill>
                <a:highlight>
                  <a:srgbClr val="000000"/>
                </a:highlight>
              </a:rPr>
              <a:t>V = cv2.split(cv2.cvtColor(</a:t>
            </a:r>
            <a:r>
              <a:rPr lang="en-US" sz="1300" dirty="0" err="1">
                <a:solidFill>
                  <a:schemeClr val="bg1"/>
                </a:solidFill>
                <a:highlight>
                  <a:srgbClr val="000000"/>
                </a:highlight>
              </a:rPr>
              <a:t>LpRegion</a:t>
            </a:r>
            <a:r>
              <a:rPr lang="en-US" sz="1300" dirty="0">
                <a:solidFill>
                  <a:schemeClr val="bg1"/>
                </a:solidFill>
                <a:highlight>
                  <a:srgbClr val="000000"/>
                </a:highlight>
              </a:rPr>
              <a:t>, cv2.COLOR_BGR2HSV))[2]</a:t>
            </a:r>
          </a:p>
          <a:p>
            <a:pPr>
              <a:lnSpc>
                <a:spcPct val="130000"/>
              </a:lnSpc>
            </a:pPr>
            <a:endParaRPr lang="en-US" sz="1300" dirty="0">
              <a:solidFill>
                <a:schemeClr val="bg1"/>
              </a:solidFill>
              <a:highlight>
                <a:srgbClr val="000000"/>
              </a:highlight>
            </a:endParaRPr>
          </a:p>
          <a:p>
            <a:pPr>
              <a:lnSpc>
                <a:spcPct val="130000"/>
              </a:lnSpc>
            </a:pPr>
            <a:r>
              <a:rPr lang="en-US" sz="1300" dirty="0">
                <a:solidFill>
                  <a:schemeClr val="bg1"/>
                </a:solidFill>
                <a:highlight>
                  <a:srgbClr val="000000"/>
                </a:highlight>
              </a:rPr>
              <a:t>from </a:t>
            </a:r>
            <a:r>
              <a:rPr lang="en-US" sz="1300" dirty="0" err="1">
                <a:solidFill>
                  <a:schemeClr val="bg1"/>
                </a:solidFill>
                <a:highlight>
                  <a:srgbClr val="000000"/>
                </a:highlight>
              </a:rPr>
              <a:t>skimage.filters</a:t>
            </a:r>
            <a:r>
              <a:rPr lang="en-US" sz="1300" dirty="0">
                <a:solidFill>
                  <a:schemeClr val="bg1"/>
                </a:solidFill>
                <a:highlight>
                  <a:srgbClr val="000000"/>
                </a:highlight>
              </a:rPr>
              <a:t> import </a:t>
            </a:r>
            <a:r>
              <a:rPr lang="en-US" sz="1300" dirty="0" err="1">
                <a:solidFill>
                  <a:schemeClr val="bg1"/>
                </a:solidFill>
                <a:highlight>
                  <a:srgbClr val="000000"/>
                </a:highlight>
              </a:rPr>
              <a:t>threshold_local</a:t>
            </a:r>
            <a:endParaRPr lang="en-US" sz="1300" dirty="0">
              <a:solidFill>
                <a:schemeClr val="bg1"/>
              </a:solidFill>
              <a:highlight>
                <a:srgbClr val="000000"/>
              </a:highlight>
            </a:endParaRPr>
          </a:p>
          <a:p>
            <a:pPr>
              <a:lnSpc>
                <a:spcPct val="130000"/>
              </a:lnSpc>
            </a:pPr>
            <a:r>
              <a:rPr lang="en-US" sz="1300" dirty="0">
                <a:solidFill>
                  <a:schemeClr val="bg1"/>
                </a:solidFill>
                <a:highlight>
                  <a:srgbClr val="000000"/>
                </a:highlight>
              </a:rPr>
              <a:t>T = </a:t>
            </a:r>
            <a:r>
              <a:rPr lang="en-US" sz="1300" dirty="0" err="1">
                <a:solidFill>
                  <a:schemeClr val="bg1"/>
                </a:solidFill>
                <a:highlight>
                  <a:srgbClr val="000000"/>
                </a:highlight>
              </a:rPr>
              <a:t>threshold_local</a:t>
            </a:r>
            <a:r>
              <a:rPr lang="en-US" sz="1300" dirty="0">
                <a:solidFill>
                  <a:schemeClr val="bg1"/>
                </a:solidFill>
                <a:highlight>
                  <a:srgbClr val="000000"/>
                </a:highlight>
              </a:rPr>
              <a:t>(V, 15, offset=10, method="gaussian")</a:t>
            </a:r>
          </a:p>
          <a:p>
            <a:pPr>
              <a:lnSpc>
                <a:spcPct val="130000"/>
              </a:lnSpc>
            </a:pPr>
            <a:r>
              <a:rPr lang="en-US" sz="1300" dirty="0">
                <a:solidFill>
                  <a:schemeClr val="bg1"/>
                </a:solidFill>
                <a:highlight>
                  <a:srgbClr val="000000"/>
                </a:highlight>
              </a:rPr>
              <a:t>thresh = (V &gt; T).</a:t>
            </a:r>
            <a:r>
              <a:rPr lang="en-US" sz="1300" dirty="0" err="1">
                <a:solidFill>
                  <a:schemeClr val="bg1"/>
                </a:solidFill>
                <a:highlight>
                  <a:srgbClr val="000000"/>
                </a:highlight>
              </a:rPr>
              <a:t>astype</a:t>
            </a:r>
            <a:r>
              <a:rPr lang="en-US" sz="1300" dirty="0">
                <a:solidFill>
                  <a:schemeClr val="bg1"/>
                </a:solidFill>
                <a:highlight>
                  <a:srgbClr val="000000"/>
                </a:highlight>
              </a:rPr>
              <a:t>("uint8") * 255</a:t>
            </a:r>
          </a:p>
          <a:p>
            <a:pPr>
              <a:lnSpc>
                <a:spcPct val="130000"/>
              </a:lnSpc>
            </a:pPr>
            <a:endParaRPr lang="en-US" sz="1300" dirty="0">
              <a:solidFill>
                <a:schemeClr val="bg1"/>
              </a:solidFill>
              <a:highlight>
                <a:srgbClr val="000000"/>
              </a:highlight>
            </a:endParaRPr>
          </a:p>
          <a:p>
            <a:pPr>
              <a:lnSpc>
                <a:spcPct val="130000"/>
              </a:lnSpc>
            </a:pPr>
            <a:endParaRPr lang="en-US" sz="1300" dirty="0">
              <a:solidFill>
                <a:schemeClr val="bg1"/>
              </a:solidFill>
              <a:highlight>
                <a:srgbClr val="000000"/>
              </a:highlight>
            </a:endParaRPr>
          </a:p>
        </p:txBody>
      </p:sp>
      <p:sp>
        <p:nvSpPr>
          <p:cNvPr id="77" name="Rectangle 7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DE9E308C-9DF8-2E4F-8844-32AFB1461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821" y="2372166"/>
            <a:ext cx="7145543" cy="189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60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a:xfrm>
            <a:off x="642918" y="1072110"/>
            <a:ext cx="3611029" cy="1862345"/>
          </a:xfrm>
        </p:spPr>
        <p:txBody>
          <a:bodyPr>
            <a:normAutofit/>
          </a:bodyPr>
          <a:lstStyle/>
          <a:p>
            <a:r>
              <a:rPr lang="en-US" cap="all" dirty="0"/>
              <a:t>GIẢI THUẬT- </a:t>
            </a:r>
            <a:r>
              <a:rPr lang="en-US" b="0" cap="all" dirty="0"/>
              <a:t>NHẬN DẠNG</a:t>
            </a:r>
            <a:endParaRPr lang="en-VN" dirty="0"/>
          </a:p>
        </p:txBody>
      </p:sp>
      <p:sp>
        <p:nvSpPr>
          <p:cNvPr id="75" name="Rectangle 7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a:xfrm>
            <a:off x="637874" y="2934455"/>
            <a:ext cx="3616073" cy="2840139"/>
          </a:xfrm>
        </p:spPr>
        <p:txBody>
          <a:bodyPr anchor="t">
            <a:normAutofit fontScale="62500" lnSpcReduction="20000"/>
          </a:bodyPr>
          <a:lstStyle/>
          <a:p>
            <a:pPr>
              <a:lnSpc>
                <a:spcPct val="130000"/>
              </a:lnSpc>
            </a:pPr>
            <a:r>
              <a:rPr lang="en-US" dirty="0"/>
              <a:t>Segment </a:t>
            </a:r>
            <a:r>
              <a:rPr lang="en-US" dirty="0" err="1"/>
              <a:t>tách</a:t>
            </a:r>
            <a:r>
              <a:rPr lang="en-US" dirty="0"/>
              <a:t> </a:t>
            </a:r>
            <a:r>
              <a:rPr lang="en-US" dirty="0" err="1"/>
              <a:t>từng</a:t>
            </a:r>
            <a:r>
              <a:rPr lang="en-US" dirty="0"/>
              <a:t> </a:t>
            </a:r>
            <a:r>
              <a:rPr lang="en-US" dirty="0" err="1"/>
              <a:t>kí</a:t>
            </a:r>
            <a:r>
              <a:rPr lang="en-US" dirty="0"/>
              <a:t> </a:t>
            </a:r>
            <a:r>
              <a:rPr lang="en-US" dirty="0" err="1"/>
              <a:t>tự</a:t>
            </a:r>
            <a:r>
              <a:rPr lang="en-US" dirty="0"/>
              <a:t> </a:t>
            </a:r>
            <a:r>
              <a:rPr lang="en-US" dirty="0" err="1"/>
              <a:t>trên</a:t>
            </a:r>
            <a:r>
              <a:rPr lang="en-US" dirty="0"/>
              <a:t> </a:t>
            </a:r>
            <a:r>
              <a:rPr lang="en-US" dirty="0" err="1"/>
              <a:t>biến</a:t>
            </a:r>
            <a:r>
              <a:rPr lang="en-US" dirty="0"/>
              <a:t> </a:t>
            </a:r>
            <a:r>
              <a:rPr lang="en-US" dirty="0" err="1"/>
              <a:t>số</a:t>
            </a:r>
            <a:r>
              <a:rPr lang="en-US" dirty="0"/>
              <a:t> </a:t>
            </a:r>
            <a:r>
              <a:rPr lang="en-US" dirty="0" err="1"/>
              <a:t>xe</a:t>
            </a:r>
            <a:endParaRPr lang="en-US" dirty="0"/>
          </a:p>
          <a:p>
            <a:pPr>
              <a:lnSpc>
                <a:spcPct val="130000"/>
              </a:lnSpc>
            </a:pPr>
            <a:endParaRPr lang="en-US" sz="1300" dirty="0"/>
          </a:p>
          <a:p>
            <a:pPr>
              <a:lnSpc>
                <a:spcPct val="130000"/>
              </a:lnSpc>
            </a:pPr>
            <a:r>
              <a:rPr lang="en-US" sz="1300" dirty="0">
                <a:solidFill>
                  <a:schemeClr val="bg1"/>
                </a:solidFill>
                <a:highlight>
                  <a:srgbClr val="000000"/>
                </a:highlight>
              </a:rPr>
              <a:t># convert black pixel of digits to white pixel</a:t>
            </a:r>
          </a:p>
          <a:p>
            <a:pPr>
              <a:lnSpc>
                <a:spcPct val="130000"/>
              </a:lnSpc>
            </a:pPr>
            <a:r>
              <a:rPr lang="en-US" sz="1300" dirty="0">
                <a:solidFill>
                  <a:schemeClr val="bg1"/>
                </a:solidFill>
                <a:highlight>
                  <a:srgbClr val="000000"/>
                </a:highlight>
              </a:rPr>
              <a:t>thresh = cv2.bitwise_not(thresh)</a:t>
            </a:r>
          </a:p>
          <a:p>
            <a:pPr>
              <a:lnSpc>
                <a:spcPct val="130000"/>
              </a:lnSpc>
            </a:pPr>
            <a:r>
              <a:rPr lang="en-US" sz="1300" dirty="0">
                <a:solidFill>
                  <a:schemeClr val="bg1"/>
                </a:solidFill>
                <a:highlight>
                  <a:srgbClr val="000000"/>
                </a:highlight>
              </a:rPr>
              <a:t>cv2.imwrite("step2_2.png", thresh)</a:t>
            </a:r>
          </a:p>
          <a:p>
            <a:pPr>
              <a:lnSpc>
                <a:spcPct val="130000"/>
              </a:lnSpc>
            </a:pPr>
            <a:r>
              <a:rPr lang="en-US" sz="1300" dirty="0">
                <a:solidFill>
                  <a:schemeClr val="bg1"/>
                </a:solidFill>
                <a:highlight>
                  <a:srgbClr val="000000"/>
                </a:highlight>
              </a:rPr>
              <a:t>thresh = </a:t>
            </a:r>
            <a:r>
              <a:rPr lang="en-US" sz="1300" dirty="0" err="1">
                <a:solidFill>
                  <a:schemeClr val="bg1"/>
                </a:solidFill>
                <a:highlight>
                  <a:srgbClr val="000000"/>
                </a:highlight>
              </a:rPr>
              <a:t>imutils.resize</a:t>
            </a:r>
            <a:r>
              <a:rPr lang="en-US" sz="1300" dirty="0">
                <a:solidFill>
                  <a:schemeClr val="bg1"/>
                </a:solidFill>
                <a:highlight>
                  <a:srgbClr val="000000"/>
                </a:highlight>
              </a:rPr>
              <a:t>(thresh, width=400)</a:t>
            </a:r>
          </a:p>
          <a:p>
            <a:pPr>
              <a:lnSpc>
                <a:spcPct val="130000"/>
              </a:lnSpc>
            </a:pPr>
            <a:r>
              <a:rPr lang="en-US" sz="1300" dirty="0">
                <a:solidFill>
                  <a:schemeClr val="bg1"/>
                </a:solidFill>
                <a:highlight>
                  <a:srgbClr val="000000"/>
                </a:highlight>
              </a:rPr>
              <a:t>thresh = cv2.medianBlur(thresh, 5)</a:t>
            </a:r>
          </a:p>
          <a:p>
            <a:pPr>
              <a:lnSpc>
                <a:spcPct val="130000"/>
              </a:lnSpc>
            </a:pPr>
            <a:r>
              <a:rPr lang="en-US" sz="1300" dirty="0">
                <a:solidFill>
                  <a:schemeClr val="bg1"/>
                </a:solidFill>
                <a:highlight>
                  <a:srgbClr val="000000"/>
                </a:highlight>
              </a:rPr>
              <a:t># connected components analysis</a:t>
            </a:r>
          </a:p>
          <a:p>
            <a:pPr>
              <a:lnSpc>
                <a:spcPct val="130000"/>
              </a:lnSpc>
            </a:pPr>
            <a:r>
              <a:rPr lang="en-US" sz="1300" dirty="0">
                <a:solidFill>
                  <a:schemeClr val="bg1"/>
                </a:solidFill>
                <a:highlight>
                  <a:srgbClr val="000000"/>
                </a:highlight>
              </a:rPr>
              <a:t>labels = </a:t>
            </a:r>
            <a:r>
              <a:rPr lang="en-US" sz="1300" dirty="0" err="1">
                <a:solidFill>
                  <a:schemeClr val="bg1"/>
                </a:solidFill>
                <a:highlight>
                  <a:srgbClr val="000000"/>
                </a:highlight>
              </a:rPr>
              <a:t>measure.label</a:t>
            </a:r>
            <a:r>
              <a:rPr lang="en-US" sz="1300" dirty="0">
                <a:solidFill>
                  <a:schemeClr val="bg1"/>
                </a:solidFill>
                <a:highlight>
                  <a:srgbClr val="000000"/>
                </a:highlight>
              </a:rPr>
              <a:t>(thresh, connectivity=2, background=0)</a:t>
            </a:r>
          </a:p>
          <a:p>
            <a:pPr>
              <a:lnSpc>
                <a:spcPct val="130000"/>
              </a:lnSpc>
            </a:pPr>
            <a:endParaRPr lang="en-US" sz="1300" dirty="0">
              <a:solidFill>
                <a:schemeClr val="bg1"/>
              </a:solidFill>
              <a:highlight>
                <a:srgbClr val="000000"/>
              </a:highlight>
            </a:endParaRPr>
          </a:p>
          <a:p>
            <a:pPr>
              <a:lnSpc>
                <a:spcPct val="130000"/>
              </a:lnSpc>
            </a:pPr>
            <a:endParaRPr lang="en-US" sz="1300" dirty="0">
              <a:solidFill>
                <a:schemeClr val="bg1"/>
              </a:solidFill>
              <a:highlight>
                <a:srgbClr val="000000"/>
              </a:highlight>
            </a:endParaRPr>
          </a:p>
        </p:txBody>
      </p:sp>
      <p:sp>
        <p:nvSpPr>
          <p:cNvPr id="77" name="Rectangle 7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43C8D1B-7182-BF4D-B47C-ABF41D171CFB}"/>
              </a:ext>
            </a:extLst>
          </p:cNvPr>
          <p:cNvSpPr txBox="1"/>
          <p:nvPr/>
        </p:nvSpPr>
        <p:spPr>
          <a:xfrm>
            <a:off x="4748068" y="462"/>
            <a:ext cx="3902172" cy="4662815"/>
          </a:xfrm>
          <a:prstGeom prst="rect">
            <a:avLst/>
          </a:prstGeom>
          <a:noFill/>
        </p:spPr>
        <p:txBody>
          <a:bodyPr wrap="square">
            <a:spAutoFit/>
          </a:bodyPr>
          <a:lstStyle/>
          <a:p>
            <a:r>
              <a:rPr lang="en-VN" sz="900" dirty="0">
                <a:solidFill>
                  <a:schemeClr val="bg1"/>
                </a:solidFill>
                <a:highlight>
                  <a:srgbClr val="000000"/>
                </a:highlight>
              </a:rPr>
              <a:t># loop over the unique components</a:t>
            </a:r>
          </a:p>
          <a:p>
            <a:r>
              <a:rPr lang="en-VN" sz="900" dirty="0">
                <a:solidFill>
                  <a:schemeClr val="bg1"/>
                </a:solidFill>
                <a:highlight>
                  <a:srgbClr val="000000"/>
                </a:highlight>
              </a:rPr>
              <a:t>for label in np.unique(labels):</a:t>
            </a:r>
          </a:p>
          <a:p>
            <a:r>
              <a:rPr lang="en-VN" sz="900" dirty="0">
                <a:solidFill>
                  <a:schemeClr val="bg1"/>
                </a:solidFill>
                <a:highlight>
                  <a:srgbClr val="000000"/>
                </a:highlight>
              </a:rPr>
              <a:t>   # if this is background label, ignore it</a:t>
            </a:r>
          </a:p>
          <a:p>
            <a:r>
              <a:rPr lang="en-VN" sz="900" dirty="0">
                <a:solidFill>
                  <a:schemeClr val="bg1"/>
                </a:solidFill>
                <a:highlight>
                  <a:srgbClr val="000000"/>
                </a:highlight>
              </a:rPr>
              <a:t>   if label == 0:</a:t>
            </a:r>
          </a:p>
          <a:p>
            <a:r>
              <a:rPr lang="en-VN" sz="900" dirty="0">
                <a:solidFill>
                  <a:schemeClr val="bg1"/>
                </a:solidFill>
                <a:highlight>
                  <a:srgbClr val="000000"/>
                </a:highlight>
              </a:rPr>
              <a:t>      continue</a:t>
            </a:r>
          </a:p>
          <a:p>
            <a:endParaRPr lang="en-VN" sz="900" dirty="0">
              <a:solidFill>
                <a:schemeClr val="bg1"/>
              </a:solidFill>
              <a:highlight>
                <a:srgbClr val="000000"/>
              </a:highlight>
            </a:endParaRPr>
          </a:p>
          <a:p>
            <a:r>
              <a:rPr lang="en-VN" sz="900" dirty="0">
                <a:solidFill>
                  <a:schemeClr val="bg1"/>
                </a:solidFill>
                <a:highlight>
                  <a:srgbClr val="000000"/>
                </a:highlight>
              </a:rPr>
              <a:t>   # init mask to store the location of the character candidates</a:t>
            </a:r>
          </a:p>
          <a:p>
            <a:r>
              <a:rPr lang="en-VN" sz="900" dirty="0">
                <a:solidFill>
                  <a:schemeClr val="bg1"/>
                </a:solidFill>
                <a:highlight>
                  <a:srgbClr val="000000"/>
                </a:highlight>
              </a:rPr>
              <a:t>   mask = np.zeros(thresh.shape, dtype="uint8")</a:t>
            </a:r>
          </a:p>
          <a:p>
            <a:r>
              <a:rPr lang="en-VN" sz="900" dirty="0">
                <a:solidFill>
                  <a:schemeClr val="bg1"/>
                </a:solidFill>
                <a:highlight>
                  <a:srgbClr val="000000"/>
                </a:highlight>
              </a:rPr>
              <a:t>   mask[labels == label] = 255</a:t>
            </a:r>
          </a:p>
          <a:p>
            <a:endParaRPr lang="en-VN" sz="900" dirty="0">
              <a:solidFill>
                <a:schemeClr val="bg1"/>
              </a:solidFill>
              <a:highlight>
                <a:srgbClr val="000000"/>
              </a:highlight>
            </a:endParaRPr>
          </a:p>
          <a:p>
            <a:r>
              <a:rPr lang="en-VN" sz="900" dirty="0">
                <a:solidFill>
                  <a:schemeClr val="bg1"/>
                </a:solidFill>
                <a:highlight>
                  <a:srgbClr val="000000"/>
                </a:highlight>
              </a:rPr>
              <a:t>   # find contours from mask</a:t>
            </a:r>
          </a:p>
          <a:p>
            <a:r>
              <a:rPr lang="en-VN" sz="900" dirty="0">
                <a:solidFill>
                  <a:schemeClr val="bg1"/>
                </a:solidFill>
                <a:highlight>
                  <a:srgbClr val="000000"/>
                </a:highlight>
              </a:rPr>
              <a:t>   contours, hierarchy = cv2.findContours(mask, cv2.RETR_EXTERNAL, cv2.CHAIN_APPROX_SIMPLE)</a:t>
            </a:r>
          </a:p>
          <a:p>
            <a:endParaRPr lang="en-VN" sz="900" dirty="0">
              <a:solidFill>
                <a:schemeClr val="bg1"/>
              </a:solidFill>
              <a:highlight>
                <a:srgbClr val="000000"/>
              </a:highlight>
            </a:endParaRPr>
          </a:p>
          <a:p>
            <a:r>
              <a:rPr lang="en-VN" sz="900" dirty="0">
                <a:solidFill>
                  <a:schemeClr val="bg1"/>
                </a:solidFill>
                <a:highlight>
                  <a:srgbClr val="000000"/>
                </a:highlight>
              </a:rPr>
              <a:t>   if len(contours) &gt; 0:</a:t>
            </a:r>
          </a:p>
          <a:p>
            <a:r>
              <a:rPr lang="en-VN" sz="900" dirty="0">
                <a:solidFill>
                  <a:schemeClr val="bg1"/>
                </a:solidFill>
                <a:highlight>
                  <a:srgbClr val="000000"/>
                </a:highlight>
              </a:rPr>
              <a:t>     contour = max(contours, key=cv2.contourArea)</a:t>
            </a:r>
          </a:p>
          <a:p>
            <a:r>
              <a:rPr lang="en-VN" sz="900" dirty="0">
                <a:solidFill>
                  <a:schemeClr val="bg1"/>
                </a:solidFill>
                <a:highlight>
                  <a:srgbClr val="000000"/>
                </a:highlight>
              </a:rPr>
              <a:t>     (x, y, w, h) = cv2.boundingRect(contour)</a:t>
            </a:r>
          </a:p>
          <a:p>
            <a:endParaRPr lang="en-VN" sz="900" dirty="0">
              <a:solidFill>
                <a:schemeClr val="bg1"/>
              </a:solidFill>
              <a:highlight>
                <a:srgbClr val="000000"/>
              </a:highlight>
            </a:endParaRPr>
          </a:p>
          <a:p>
            <a:r>
              <a:rPr lang="en-VN" sz="900" dirty="0">
                <a:solidFill>
                  <a:schemeClr val="bg1"/>
                </a:solidFill>
                <a:highlight>
                  <a:srgbClr val="000000"/>
                </a:highlight>
              </a:rPr>
              <a:t>      # rule to determine characters</a:t>
            </a:r>
          </a:p>
          <a:p>
            <a:r>
              <a:rPr lang="en-VN" sz="900" dirty="0">
                <a:solidFill>
                  <a:schemeClr val="bg1"/>
                </a:solidFill>
                <a:highlight>
                  <a:srgbClr val="000000"/>
                </a:highlight>
              </a:rPr>
              <a:t>      aspectRatio = w / float(h)</a:t>
            </a:r>
          </a:p>
          <a:p>
            <a:r>
              <a:rPr lang="en-VN" sz="900" dirty="0">
                <a:solidFill>
                  <a:schemeClr val="bg1"/>
                </a:solidFill>
                <a:highlight>
                  <a:srgbClr val="000000"/>
                </a:highlight>
              </a:rPr>
              <a:t>      solidity = cv2.contourArea(contour) / float(w * h)</a:t>
            </a:r>
          </a:p>
          <a:p>
            <a:r>
              <a:rPr lang="en-VN" sz="900" dirty="0">
                <a:solidFill>
                  <a:schemeClr val="bg1"/>
                </a:solidFill>
                <a:highlight>
                  <a:srgbClr val="000000"/>
                </a:highlight>
              </a:rPr>
              <a:t>      heightRatio = h / float(LpRegion.shape[0])</a:t>
            </a:r>
          </a:p>
          <a:p>
            <a:endParaRPr lang="en-VN" sz="900" dirty="0">
              <a:solidFill>
                <a:schemeClr val="bg1"/>
              </a:solidFill>
              <a:highlight>
                <a:srgbClr val="000000"/>
              </a:highlight>
            </a:endParaRPr>
          </a:p>
          <a:p>
            <a:r>
              <a:rPr lang="en-VN" sz="900" dirty="0">
                <a:solidFill>
                  <a:schemeClr val="bg1"/>
                </a:solidFill>
                <a:highlight>
                  <a:srgbClr val="000000"/>
                </a:highlight>
              </a:rPr>
              <a:t>      if 0.1 &lt; aspectRatio &lt; 1.0 and solidity &gt; 0.1 and 0.35 &lt; heightRatio &lt; 2.0:</a:t>
            </a:r>
          </a:p>
          <a:p>
            <a:r>
              <a:rPr lang="en-VN" sz="900" dirty="0">
                <a:solidFill>
                  <a:schemeClr val="bg1"/>
                </a:solidFill>
                <a:highlight>
                  <a:srgbClr val="000000"/>
                </a:highlight>
              </a:rPr>
              <a:t>           # extract characters</a:t>
            </a:r>
          </a:p>
          <a:p>
            <a:r>
              <a:rPr lang="en-VN" sz="900" dirty="0">
                <a:solidFill>
                  <a:schemeClr val="bg1"/>
                </a:solidFill>
                <a:highlight>
                  <a:srgbClr val="000000"/>
                </a:highlight>
              </a:rPr>
              <a:t>           candidate = np.array(mask[y:y + h, x:x + w])</a:t>
            </a:r>
          </a:p>
          <a:p>
            <a:r>
              <a:rPr lang="en-VN" sz="900" dirty="0">
                <a:solidFill>
                  <a:schemeClr val="bg1"/>
                </a:solidFill>
                <a:highlight>
                  <a:srgbClr val="000000"/>
                </a:highlight>
              </a:rPr>
              <a:t>           square_candidate = convert2Square(candidate)</a:t>
            </a:r>
          </a:p>
          <a:p>
            <a:r>
              <a:rPr lang="en-VN" sz="900" dirty="0">
                <a:solidFill>
                  <a:schemeClr val="bg1"/>
                </a:solidFill>
                <a:highlight>
                  <a:srgbClr val="000000"/>
                </a:highlight>
              </a:rPr>
              <a:t>           square_candidate = cv2.resize(square_candidate, (28, 28), cv2.INTER_AREA)</a:t>
            </a:r>
          </a:p>
          <a:p>
            <a:r>
              <a:rPr lang="en-VN" sz="900" dirty="0">
                <a:solidFill>
                  <a:schemeClr val="bg1"/>
                </a:solidFill>
                <a:highlight>
                  <a:srgbClr val="000000"/>
                </a:highlight>
              </a:rPr>
              <a:t>           square_candidate = square_candidate.reshape((28, 28, 1))</a:t>
            </a:r>
          </a:p>
          <a:p>
            <a:r>
              <a:rPr lang="en-VN" sz="900" dirty="0">
                <a:solidFill>
                  <a:schemeClr val="bg1"/>
                </a:solidFill>
                <a:highlight>
                  <a:srgbClr val="000000"/>
                </a:highlight>
              </a:rPr>
              <a:t>           self.candidates.append((square_candidate, (y, x)))</a:t>
            </a:r>
          </a:p>
        </p:txBody>
      </p:sp>
      <p:pic>
        <p:nvPicPr>
          <p:cNvPr id="5122" name="Picture 2">
            <a:extLst>
              <a:ext uri="{FF2B5EF4-FFF2-40B4-BE49-F238E27FC236}">
                <a16:creationId xmlns:a16="http://schemas.microsoft.com/office/drawing/2014/main" id="{D9382250-2399-DB48-A2E0-40F5E2775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8068" y="4663277"/>
            <a:ext cx="5386024" cy="295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4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a:xfrm>
            <a:off x="642918" y="1072110"/>
            <a:ext cx="3611029" cy="1862345"/>
          </a:xfrm>
        </p:spPr>
        <p:txBody>
          <a:bodyPr>
            <a:normAutofit/>
          </a:bodyPr>
          <a:lstStyle/>
          <a:p>
            <a:r>
              <a:rPr lang="en-US" cap="all" dirty="0"/>
              <a:t>GIẢI THUẬT- </a:t>
            </a:r>
            <a:r>
              <a:rPr lang="en-US" b="0" cap="all" dirty="0"/>
              <a:t>NHẬN DẠNG</a:t>
            </a:r>
            <a:endParaRPr lang="en-VN" dirty="0"/>
          </a:p>
        </p:txBody>
      </p:sp>
      <p:sp>
        <p:nvSpPr>
          <p:cNvPr id="75" name="Rectangle 7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a:xfrm>
            <a:off x="637874" y="2934455"/>
            <a:ext cx="3616073" cy="2840139"/>
          </a:xfrm>
        </p:spPr>
        <p:txBody>
          <a:bodyPr anchor="t">
            <a:normAutofit fontScale="77500" lnSpcReduction="20000"/>
          </a:bodyPr>
          <a:lstStyle/>
          <a:p>
            <a:pPr>
              <a:lnSpc>
                <a:spcPct val="130000"/>
              </a:lnSpc>
            </a:pPr>
            <a:r>
              <a:rPr lang="en-US" dirty="0" err="1"/>
              <a:t>Phân</a:t>
            </a:r>
            <a:r>
              <a:rPr lang="en-US" dirty="0"/>
              <a:t> </a:t>
            </a:r>
            <a:r>
              <a:rPr lang="en-US" dirty="0" err="1"/>
              <a:t>loại</a:t>
            </a:r>
            <a:r>
              <a:rPr lang="en-US" dirty="0"/>
              <a:t> </a:t>
            </a:r>
            <a:r>
              <a:rPr lang="en-US" dirty="0" err="1"/>
              <a:t>các</a:t>
            </a:r>
            <a:r>
              <a:rPr lang="en-US" dirty="0"/>
              <a:t> </a:t>
            </a:r>
            <a:r>
              <a:rPr lang="en-US" dirty="0" err="1"/>
              <a:t>kí</a:t>
            </a:r>
            <a:r>
              <a:rPr lang="en-US" dirty="0"/>
              <a:t> </a:t>
            </a:r>
            <a:r>
              <a:rPr lang="en-US" dirty="0" err="1"/>
              <a:t>tự</a:t>
            </a:r>
            <a:r>
              <a:rPr lang="en-US" dirty="0"/>
              <a:t> </a:t>
            </a:r>
            <a:r>
              <a:rPr lang="en-US" dirty="0" err="1"/>
              <a:t>sử</a:t>
            </a:r>
            <a:r>
              <a:rPr lang="en-US" dirty="0"/>
              <a:t> </a:t>
            </a:r>
            <a:r>
              <a:rPr lang="en-US" dirty="0" err="1"/>
              <a:t>dụng</a:t>
            </a:r>
            <a:r>
              <a:rPr lang="en-US" dirty="0"/>
              <a:t> model CNN</a:t>
            </a:r>
          </a:p>
          <a:p>
            <a:pPr>
              <a:lnSpc>
                <a:spcPct val="130000"/>
              </a:lnSpc>
            </a:pPr>
            <a:endParaRPr lang="en-US" sz="1300" dirty="0"/>
          </a:p>
          <a:p>
            <a:pPr>
              <a:lnSpc>
                <a:spcPct val="130000"/>
              </a:lnSpc>
            </a:pPr>
            <a:r>
              <a:rPr lang="en-US" sz="1300" dirty="0">
                <a:solidFill>
                  <a:schemeClr val="bg1"/>
                </a:solidFill>
                <a:highlight>
                  <a:srgbClr val="000000"/>
                </a:highlight>
              </a:rPr>
              <a:t>ALPHA_DICT = {0: 'A', 1: 'B', 2: 'C', 3: 'D', 4: 'E', 5: 'F', 6: 'G', 7: 'H', 8: 'K', 9: 'L', 10: 'M', 11: 'N', 12: 'P',</a:t>
            </a:r>
          </a:p>
          <a:p>
            <a:pPr>
              <a:lnSpc>
                <a:spcPct val="130000"/>
              </a:lnSpc>
            </a:pPr>
            <a:r>
              <a:rPr lang="en-US" sz="1300" dirty="0">
                <a:solidFill>
                  <a:schemeClr val="bg1"/>
                </a:solidFill>
                <a:highlight>
                  <a:srgbClr val="000000"/>
                </a:highlight>
              </a:rPr>
              <a:t>              13: 'R', 14: 'S', 15: 'T', 16: 'U', 17: 'V', 18: 'X', 19: 'Y', 20: 'Z', 21: '0', 22: '1', 23: '2', 24: '3',</a:t>
            </a:r>
          </a:p>
          <a:p>
            <a:pPr>
              <a:lnSpc>
                <a:spcPct val="130000"/>
              </a:lnSpc>
            </a:pPr>
            <a:r>
              <a:rPr lang="en-US" sz="1300" dirty="0">
                <a:solidFill>
                  <a:schemeClr val="bg1"/>
                </a:solidFill>
                <a:highlight>
                  <a:srgbClr val="000000"/>
                </a:highlight>
              </a:rPr>
              <a:t>              25: '4', 26: '5', 27: '6', 28: '7', 29: '8', 30: '9', 31: "Background"}</a:t>
            </a:r>
          </a:p>
          <a:p>
            <a:pPr>
              <a:lnSpc>
                <a:spcPct val="130000"/>
              </a:lnSpc>
            </a:pPr>
            <a:endParaRPr lang="en-US" sz="1300" dirty="0">
              <a:solidFill>
                <a:schemeClr val="bg1"/>
              </a:solidFill>
              <a:highlight>
                <a:srgbClr val="000000"/>
              </a:highlight>
            </a:endParaRPr>
          </a:p>
          <a:p>
            <a:pPr>
              <a:lnSpc>
                <a:spcPct val="130000"/>
              </a:lnSpc>
            </a:pPr>
            <a:endParaRPr lang="en-US" sz="1300" dirty="0">
              <a:solidFill>
                <a:schemeClr val="bg1"/>
              </a:solidFill>
              <a:highlight>
                <a:srgbClr val="000000"/>
              </a:highlight>
            </a:endParaRPr>
          </a:p>
        </p:txBody>
      </p:sp>
      <p:sp>
        <p:nvSpPr>
          <p:cNvPr id="77" name="Rectangle 7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BA0D385-3E1A-844F-98E8-1BFA8092DC49}"/>
              </a:ext>
            </a:extLst>
          </p:cNvPr>
          <p:cNvSpPr txBox="1"/>
          <p:nvPr/>
        </p:nvSpPr>
        <p:spPr>
          <a:xfrm>
            <a:off x="4891820" y="1004316"/>
            <a:ext cx="6334979" cy="4339650"/>
          </a:xfrm>
          <a:prstGeom prst="rect">
            <a:avLst/>
          </a:prstGeom>
          <a:noFill/>
        </p:spPr>
        <p:txBody>
          <a:bodyPr wrap="square">
            <a:spAutoFit/>
          </a:bodyPr>
          <a:lstStyle/>
          <a:p>
            <a:r>
              <a:rPr lang="en-VN" sz="1200" dirty="0">
                <a:solidFill>
                  <a:schemeClr val="bg1"/>
                </a:solidFill>
                <a:highlight>
                  <a:srgbClr val="000000"/>
                </a:highlight>
              </a:rPr>
              <a:t>def _build_model(self):</a:t>
            </a:r>
          </a:p>
          <a:p>
            <a:r>
              <a:rPr lang="en-VN" sz="1200" dirty="0">
                <a:solidFill>
                  <a:schemeClr val="bg1"/>
                </a:solidFill>
                <a:highlight>
                  <a:srgbClr val="000000"/>
                </a:highlight>
              </a:rPr>
              <a:t>  # CNN model</a:t>
            </a:r>
          </a:p>
          <a:p>
            <a:r>
              <a:rPr lang="en-VN" sz="1200" dirty="0">
                <a:solidFill>
                  <a:schemeClr val="bg1"/>
                </a:solidFill>
                <a:highlight>
                  <a:srgbClr val="000000"/>
                </a:highlight>
              </a:rPr>
              <a:t>  self.model = Sequential()</a:t>
            </a:r>
          </a:p>
          <a:p>
            <a:r>
              <a:rPr lang="en-VN" sz="1200" dirty="0">
                <a:solidFill>
                  <a:schemeClr val="bg1"/>
                </a:solidFill>
                <a:highlight>
                  <a:srgbClr val="000000"/>
                </a:highlight>
              </a:rPr>
              <a:t>  self.model.add(Conv2D(32, (3, 3), padding='same', activation='relu', input_shape=(28, 28, 1)))</a:t>
            </a:r>
          </a:p>
          <a:p>
            <a:r>
              <a:rPr lang="en-VN" sz="1200" dirty="0">
                <a:solidFill>
                  <a:schemeClr val="bg1"/>
                </a:solidFill>
                <a:highlight>
                  <a:srgbClr val="000000"/>
                </a:highlight>
              </a:rPr>
              <a:t>  self.model.add(Conv2D(32, (3, 3), activation='relu'))</a:t>
            </a:r>
          </a:p>
          <a:p>
            <a:r>
              <a:rPr lang="en-VN" sz="1200" dirty="0">
                <a:solidFill>
                  <a:schemeClr val="bg1"/>
                </a:solidFill>
                <a:highlight>
                  <a:srgbClr val="000000"/>
                </a:highlight>
              </a:rPr>
              <a:t>  self.model.add(MaxPooling2D(pool_size=(2, 2)))</a:t>
            </a:r>
          </a:p>
          <a:p>
            <a:r>
              <a:rPr lang="en-VN" sz="1200" dirty="0">
                <a:solidFill>
                  <a:schemeClr val="bg1"/>
                </a:solidFill>
                <a:highlight>
                  <a:srgbClr val="000000"/>
                </a:highlight>
              </a:rPr>
              <a:t>  self.model.add(Dropout(0.25))</a:t>
            </a:r>
          </a:p>
          <a:p>
            <a:endParaRPr lang="en-VN" sz="1200" dirty="0">
              <a:solidFill>
                <a:schemeClr val="bg1"/>
              </a:solidFill>
              <a:highlight>
                <a:srgbClr val="000000"/>
              </a:highlight>
            </a:endParaRPr>
          </a:p>
          <a:p>
            <a:r>
              <a:rPr lang="en-VN" sz="1200" dirty="0">
                <a:solidFill>
                  <a:schemeClr val="bg1"/>
                </a:solidFill>
                <a:highlight>
                  <a:srgbClr val="000000"/>
                </a:highlight>
              </a:rPr>
              <a:t>  self.model.add(Conv2D(64, (3, 3), padding='same', activation='relu'))</a:t>
            </a:r>
          </a:p>
          <a:p>
            <a:r>
              <a:rPr lang="en-VN" sz="1200" dirty="0">
                <a:solidFill>
                  <a:schemeClr val="bg1"/>
                </a:solidFill>
                <a:highlight>
                  <a:srgbClr val="000000"/>
                </a:highlight>
              </a:rPr>
              <a:t>  self.model.add(Conv2D(64, (3, 3), activation='relu'))</a:t>
            </a:r>
          </a:p>
          <a:p>
            <a:r>
              <a:rPr lang="en-VN" sz="1200" dirty="0">
                <a:solidFill>
                  <a:schemeClr val="bg1"/>
                </a:solidFill>
                <a:highlight>
                  <a:srgbClr val="000000"/>
                </a:highlight>
              </a:rPr>
              <a:t>  self.model.add(MaxPooling2D(pool_size=(2, 2)))</a:t>
            </a:r>
          </a:p>
          <a:p>
            <a:r>
              <a:rPr lang="en-VN" sz="1200" dirty="0">
                <a:solidFill>
                  <a:schemeClr val="bg1"/>
                </a:solidFill>
                <a:highlight>
                  <a:srgbClr val="000000"/>
                </a:highlight>
              </a:rPr>
              <a:t>  self.model.add(Dropout(0.25))</a:t>
            </a:r>
          </a:p>
          <a:p>
            <a:endParaRPr lang="en-VN" sz="1200" dirty="0">
              <a:solidFill>
                <a:schemeClr val="bg1"/>
              </a:solidFill>
              <a:highlight>
                <a:srgbClr val="000000"/>
              </a:highlight>
            </a:endParaRPr>
          </a:p>
          <a:p>
            <a:r>
              <a:rPr lang="en-VN" sz="1200" dirty="0">
                <a:solidFill>
                  <a:schemeClr val="bg1"/>
                </a:solidFill>
                <a:highlight>
                  <a:srgbClr val="000000"/>
                </a:highlight>
              </a:rPr>
              <a:t>  self.model.add(Conv2D(64, (3, 3), padding='same', activation='relu'))</a:t>
            </a:r>
          </a:p>
          <a:p>
            <a:r>
              <a:rPr lang="en-VN" sz="1200" dirty="0">
                <a:solidFill>
                  <a:schemeClr val="bg1"/>
                </a:solidFill>
                <a:highlight>
                  <a:srgbClr val="000000"/>
                </a:highlight>
              </a:rPr>
              <a:t>  self.model.add(Conv2D(64, (3, 3), activation='relu'))</a:t>
            </a:r>
          </a:p>
          <a:p>
            <a:r>
              <a:rPr lang="en-VN" sz="1200" dirty="0">
                <a:solidFill>
                  <a:schemeClr val="bg1"/>
                </a:solidFill>
                <a:highlight>
                  <a:srgbClr val="000000"/>
                </a:highlight>
              </a:rPr>
              <a:t>  self.model.add(MaxPooling2D(pool_size=(2, 2)))</a:t>
            </a:r>
          </a:p>
          <a:p>
            <a:r>
              <a:rPr lang="en-VN" sz="1200" dirty="0">
                <a:solidFill>
                  <a:schemeClr val="bg1"/>
                </a:solidFill>
                <a:highlight>
                  <a:srgbClr val="000000"/>
                </a:highlight>
              </a:rPr>
              <a:t>  self.model.add(Dropout(0.25))</a:t>
            </a:r>
          </a:p>
          <a:p>
            <a:endParaRPr lang="en-VN" sz="1200" dirty="0">
              <a:solidFill>
                <a:schemeClr val="bg1"/>
              </a:solidFill>
              <a:highlight>
                <a:srgbClr val="000000"/>
              </a:highlight>
            </a:endParaRPr>
          </a:p>
          <a:p>
            <a:r>
              <a:rPr lang="en-VN" sz="1200" dirty="0">
                <a:solidFill>
                  <a:schemeClr val="bg1"/>
                </a:solidFill>
                <a:highlight>
                  <a:srgbClr val="000000"/>
                </a:highlight>
              </a:rPr>
              <a:t>  self.model.add(Flatten())</a:t>
            </a:r>
          </a:p>
          <a:p>
            <a:r>
              <a:rPr lang="en-VN" sz="1200" dirty="0">
                <a:solidFill>
                  <a:schemeClr val="bg1"/>
                </a:solidFill>
                <a:highlight>
                  <a:srgbClr val="000000"/>
                </a:highlight>
              </a:rPr>
              <a:t>  self.model.add(Dense(512, activation='relu'))</a:t>
            </a:r>
          </a:p>
          <a:p>
            <a:r>
              <a:rPr lang="en-VN" sz="1200" dirty="0">
                <a:solidFill>
                  <a:schemeClr val="bg1"/>
                </a:solidFill>
                <a:highlight>
                  <a:srgbClr val="000000"/>
                </a:highlight>
              </a:rPr>
              <a:t>  self.model.add(Dropout(0.5))</a:t>
            </a:r>
          </a:p>
          <a:p>
            <a:r>
              <a:rPr lang="en-VN" sz="1200" dirty="0">
                <a:solidFill>
                  <a:schemeClr val="bg1"/>
                </a:solidFill>
                <a:highlight>
                  <a:srgbClr val="000000"/>
                </a:highlight>
              </a:rPr>
              <a:t>  self.model.add(Dense(32, activation='softmax'))</a:t>
            </a:r>
          </a:p>
        </p:txBody>
      </p:sp>
    </p:spTree>
    <p:extLst>
      <p:ext uri="{BB962C8B-B14F-4D97-AF65-F5344CB8AC3E}">
        <p14:creationId xmlns:p14="http://schemas.microsoft.com/office/powerpoint/2010/main" val="245521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90AA0348-BAF2-AACE-373A-10F2BF42A2C2}"/>
              </a:ext>
            </a:extLst>
          </p:cNvPr>
          <p:cNvGraphicFramePr/>
          <p:nvPr>
            <p:extLst>
              <p:ext uri="{D42A27DB-BD31-4B8C-83A1-F6EECF244321}">
                <p14:modId xmlns:p14="http://schemas.microsoft.com/office/powerpoint/2010/main" val="2835256534"/>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5356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A175829-70EA-4A6D-978C-4D0923059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2"/>
            <a:ext cx="4392304" cy="1218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5D2B4A-3399-4CCF-A171-7F8B1BF54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59253"/>
            <a:ext cx="640080" cy="4362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8051A-999C-4F38-985C-673617805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1238464"/>
            <a:ext cx="7201313" cy="44042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a:xfrm>
            <a:off x="1139589" y="1536751"/>
            <a:ext cx="6073254" cy="3807725"/>
          </a:xfrm>
        </p:spPr>
        <p:txBody>
          <a:bodyPr vert="horz" lIns="109728" tIns="109728" rIns="109728" bIns="91440" rtlCol="0" anchor="ctr">
            <a:normAutofit/>
          </a:bodyPr>
          <a:lstStyle/>
          <a:p>
            <a:pPr algn="ctr">
              <a:lnSpc>
                <a:spcPct val="125000"/>
              </a:lnSpc>
            </a:pPr>
            <a:r>
              <a:rPr lang="en-US" sz="6600" b="0" cap="all">
                <a:solidFill>
                  <a:schemeClr val="bg1"/>
                </a:solidFill>
              </a:rPr>
              <a:t>GIẢI THUẬT</a:t>
            </a:r>
          </a:p>
        </p:txBody>
      </p:sp>
      <p:sp>
        <p:nvSpPr>
          <p:cNvPr id="22" name="Rectangle 21">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5608879"/>
            <a:ext cx="7759826" cy="124912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3063" y="1226851"/>
            <a:ext cx="4348937"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a:xfrm>
            <a:off x="8488906" y="1926016"/>
            <a:ext cx="3055581" cy="3029195"/>
          </a:xfrm>
        </p:spPr>
        <p:txBody>
          <a:bodyPr vert="horz" lIns="109728" tIns="109728" rIns="109728" bIns="91440" rtlCol="0" anchor="ctr">
            <a:normAutofit/>
          </a:bodyPr>
          <a:lstStyle/>
          <a:p>
            <a:pPr algn="ctr">
              <a:lnSpc>
                <a:spcPct val="150000"/>
              </a:lnSpc>
            </a:pPr>
            <a:r>
              <a:rPr lang="en-US" sz="2400" b="0" dirty="0">
                <a:solidFill>
                  <a:schemeClr val="tx1">
                    <a:lumMod val="85000"/>
                    <a:lumOff val="15000"/>
                  </a:schemeClr>
                </a:solidFill>
              </a:rPr>
              <a:t>XEM ĐẦY ĐỦ </a:t>
            </a:r>
            <a:r>
              <a:rPr lang="en-US" sz="2400" b="0" dirty="0" err="1">
                <a:solidFill>
                  <a:schemeClr val="tx1">
                    <a:lumMod val="85000"/>
                    <a:lumOff val="15000"/>
                  </a:schemeClr>
                </a:solidFill>
              </a:rPr>
              <a:t>Ở</a:t>
            </a:r>
            <a:r>
              <a:rPr lang="en-US" sz="2400" b="0" dirty="0">
                <a:solidFill>
                  <a:schemeClr val="tx1">
                    <a:lumMod val="85000"/>
                    <a:lumOff val="15000"/>
                  </a:schemeClr>
                </a:solidFill>
              </a:rPr>
              <a:t> SOURCE CODE ĐÍNH KÈM</a:t>
            </a:r>
          </a:p>
        </p:txBody>
      </p:sp>
      <p:sp>
        <p:nvSpPr>
          <p:cNvPr id="26" name="Rectangle 25">
            <a:extLst>
              <a:ext uri="{FF2B5EF4-FFF2-40B4-BE49-F238E27FC236}">
                <a16:creationId xmlns:a16="http://schemas.microsoft.com/office/drawing/2014/main" id="{BEA1DA1C-6CE0-4AE4-918F-CC0E685C5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5631149"/>
            <a:ext cx="4392304" cy="1226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5E389A3-2501-4131-8C64-1530AAF5F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0965"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A001026-2FEF-483E-964D-67CD7E096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204578"/>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EB196E-F444-432F-8790-88C18E667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598792"/>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888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p:txBody>
          <a:bodyPr/>
          <a:lstStyle/>
          <a:p>
            <a:r>
              <a:rPr lang="en-US" cap="all" dirty="0">
                <a:solidFill>
                  <a:schemeClr val="tx1"/>
                </a:solidFill>
              </a:rPr>
              <a:t>CÁCH CÀI ĐẶT- </a:t>
            </a:r>
            <a:r>
              <a:rPr lang="en-US" b="0" cap="all" dirty="0">
                <a:solidFill>
                  <a:schemeClr val="tx1"/>
                </a:solidFill>
              </a:rPr>
              <a:t>MÔI TRƯỜNG</a:t>
            </a:r>
            <a:endParaRPr lang="en-VN" dirty="0">
              <a:solidFill>
                <a:schemeClr val="tx1"/>
              </a:solidFill>
            </a:endParaRPr>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p:txBody>
          <a:bodyPr/>
          <a:lstStyle/>
          <a:p>
            <a:r>
              <a:rPr lang="en-VN" dirty="0"/>
              <a:t>CÔNG CỤ: GOOGLE COLAB, VISUAL STUDIO CODE</a:t>
            </a:r>
          </a:p>
          <a:p>
            <a:r>
              <a:rPr lang="en-VN" dirty="0"/>
              <a:t>NGÔN NGỮ: PYTHON</a:t>
            </a:r>
          </a:p>
        </p:txBody>
      </p:sp>
    </p:spTree>
    <p:extLst>
      <p:ext uri="{BB962C8B-B14F-4D97-AF65-F5344CB8AC3E}">
        <p14:creationId xmlns:p14="http://schemas.microsoft.com/office/powerpoint/2010/main" val="464697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570F-802B-F540-83A8-67BB5C36E447}"/>
              </a:ext>
            </a:extLst>
          </p:cNvPr>
          <p:cNvSpPr>
            <a:spLocks noGrp="1"/>
          </p:cNvSpPr>
          <p:nvPr>
            <p:ph type="title"/>
          </p:nvPr>
        </p:nvSpPr>
        <p:spPr/>
        <p:txBody>
          <a:bodyPr/>
          <a:lstStyle/>
          <a:p>
            <a:r>
              <a:rPr lang="en-VN" dirty="0"/>
              <a:t>CÁCH CÀI ĐẶT- </a:t>
            </a:r>
            <a:r>
              <a:rPr lang="en-VN" sz="2000" b="0" dirty="0"/>
              <a:t>MÔI TRƯỜNG PYTHON VENV VỚI VSCODE</a:t>
            </a:r>
            <a:endParaRPr lang="en-VN" sz="2000" dirty="0"/>
          </a:p>
        </p:txBody>
      </p:sp>
      <p:sp>
        <p:nvSpPr>
          <p:cNvPr id="3" name="Content Placeholder 2">
            <a:extLst>
              <a:ext uri="{FF2B5EF4-FFF2-40B4-BE49-F238E27FC236}">
                <a16:creationId xmlns:a16="http://schemas.microsoft.com/office/drawing/2014/main" id="{A1EA5810-4A3C-864A-8085-21B5436D852B}"/>
              </a:ext>
            </a:extLst>
          </p:cNvPr>
          <p:cNvSpPr>
            <a:spLocks noGrp="1"/>
          </p:cNvSpPr>
          <p:nvPr>
            <p:ph idx="1"/>
          </p:nvPr>
        </p:nvSpPr>
        <p:spPr/>
        <p:txBody>
          <a:bodyPr/>
          <a:lstStyle/>
          <a:p>
            <a:r>
              <a:rPr lang="en-US" dirty="0">
                <a:hlinkClick r:id="rId2"/>
              </a:rPr>
              <a:t>https://courses.ctda.hcmus.edu.vn/mod/resource/view.php?id=51436</a:t>
            </a:r>
            <a:endParaRPr lang="en-VN" dirty="0"/>
          </a:p>
        </p:txBody>
      </p:sp>
    </p:spTree>
    <p:extLst>
      <p:ext uri="{BB962C8B-B14F-4D97-AF65-F5344CB8AC3E}">
        <p14:creationId xmlns:p14="http://schemas.microsoft.com/office/powerpoint/2010/main" val="258859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570F-802B-F540-83A8-67BB5C36E447}"/>
              </a:ext>
            </a:extLst>
          </p:cNvPr>
          <p:cNvSpPr>
            <a:spLocks noGrp="1"/>
          </p:cNvSpPr>
          <p:nvPr>
            <p:ph type="title"/>
          </p:nvPr>
        </p:nvSpPr>
        <p:spPr/>
        <p:txBody>
          <a:bodyPr/>
          <a:lstStyle/>
          <a:p>
            <a:r>
              <a:rPr lang="en-VN" dirty="0"/>
              <a:t>CÁCH CÀI ĐẶT- </a:t>
            </a:r>
            <a:r>
              <a:rPr lang="en-VN" b="0" dirty="0"/>
              <a:t>KẾT QUẢ</a:t>
            </a:r>
            <a:endParaRPr lang="en-VN" dirty="0"/>
          </a:p>
        </p:txBody>
      </p:sp>
      <p:pic>
        <p:nvPicPr>
          <p:cNvPr id="4" name="Content Placeholder 3" descr="Graphical user interface, website&#10;&#10;Description automatically generated">
            <a:extLst>
              <a:ext uri="{FF2B5EF4-FFF2-40B4-BE49-F238E27FC236}">
                <a16:creationId xmlns:a16="http://schemas.microsoft.com/office/drawing/2014/main" id="{7EA51DDB-234C-3547-8AB5-DCDB5D731196}"/>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7546"/>
          <a:stretch/>
        </p:blipFill>
        <p:spPr bwMode="auto">
          <a:xfrm>
            <a:off x="3762530" y="-123504"/>
            <a:ext cx="9383843" cy="70851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727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570F-802B-F540-83A8-67BB5C36E447}"/>
              </a:ext>
            </a:extLst>
          </p:cNvPr>
          <p:cNvSpPr>
            <a:spLocks noGrp="1"/>
          </p:cNvSpPr>
          <p:nvPr>
            <p:ph type="title"/>
          </p:nvPr>
        </p:nvSpPr>
        <p:spPr/>
        <p:txBody>
          <a:bodyPr/>
          <a:lstStyle/>
          <a:p>
            <a:r>
              <a:rPr lang="en-VN" dirty="0"/>
              <a:t>CÁCH CÀI ĐẶT- </a:t>
            </a:r>
            <a:r>
              <a:rPr lang="en-VN" b="0" dirty="0"/>
              <a:t>KẾT QUẢ</a:t>
            </a:r>
            <a:endParaRPr lang="en-VN" dirty="0"/>
          </a:p>
        </p:txBody>
      </p:sp>
      <p:sp>
        <p:nvSpPr>
          <p:cNvPr id="5" name="Content Placeholder 4">
            <a:extLst>
              <a:ext uri="{FF2B5EF4-FFF2-40B4-BE49-F238E27FC236}">
                <a16:creationId xmlns:a16="http://schemas.microsoft.com/office/drawing/2014/main" id="{1604B124-FE20-8D43-BD19-99A952106449}"/>
              </a:ext>
            </a:extLst>
          </p:cNvPr>
          <p:cNvSpPr>
            <a:spLocks noGrp="1"/>
          </p:cNvSpPr>
          <p:nvPr>
            <p:ph idx="1"/>
          </p:nvPr>
        </p:nvSpPr>
        <p:spPr/>
        <p:txBody>
          <a:bodyPr/>
          <a:lstStyle/>
          <a:p>
            <a:endParaRPr lang="en-VN"/>
          </a:p>
        </p:txBody>
      </p:sp>
      <p:pic>
        <p:nvPicPr>
          <p:cNvPr id="6" name="Picture 5" descr="A picture containing text, outdoor, way, highway&#10;&#10;Description automatically generated">
            <a:extLst>
              <a:ext uri="{FF2B5EF4-FFF2-40B4-BE49-F238E27FC236}">
                <a16:creationId xmlns:a16="http://schemas.microsoft.com/office/drawing/2014/main" id="{EB18154D-1761-A340-B8D2-342819A5F0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5000" y="310138"/>
            <a:ext cx="8535753" cy="6832144"/>
          </a:xfrm>
          <a:prstGeom prst="rect">
            <a:avLst/>
          </a:prstGeom>
        </p:spPr>
      </p:pic>
    </p:spTree>
    <p:extLst>
      <p:ext uri="{BB962C8B-B14F-4D97-AF65-F5344CB8AC3E}">
        <p14:creationId xmlns:p14="http://schemas.microsoft.com/office/powerpoint/2010/main" val="4065162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648" y="-4078"/>
            <a:ext cx="3031302" cy="10565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C6B177-0D45-4129-AAC6-121B645D0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9788"/>
            <a:ext cx="647701" cy="5097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C3162B-47DE-4EA0-A4BE-9A143AEC6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13" y="1069788"/>
            <a:ext cx="8516959" cy="50768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01EDCA-EB49-B244-8890-F6A6D3239579}"/>
              </a:ext>
            </a:extLst>
          </p:cNvPr>
          <p:cNvSpPr txBox="1"/>
          <p:nvPr/>
        </p:nvSpPr>
        <p:spPr>
          <a:xfrm>
            <a:off x="1139589" y="1709530"/>
            <a:ext cx="7366236" cy="3311479"/>
          </a:xfrm>
          <a:prstGeom prst="rect">
            <a:avLst/>
          </a:prstGeom>
        </p:spPr>
        <p:txBody>
          <a:bodyPr vert="horz" lIns="109728" tIns="109728" rIns="109728" bIns="91440" rtlCol="0" anchor="b">
            <a:normAutofit/>
          </a:bodyPr>
          <a:lstStyle/>
          <a:p>
            <a:pPr defTabSz="914400">
              <a:lnSpc>
                <a:spcPct val="125000"/>
              </a:lnSpc>
              <a:spcBef>
                <a:spcPct val="0"/>
              </a:spcBef>
              <a:spcAft>
                <a:spcPts val="600"/>
              </a:spcAft>
            </a:pPr>
            <a:r>
              <a:rPr lang="en-US" sz="6600" cap="all" spc="150" dirty="0">
                <a:solidFill>
                  <a:schemeClr val="bg1"/>
                </a:solidFill>
                <a:latin typeface="+mj-lt"/>
                <a:ea typeface="+mj-ea"/>
                <a:cs typeface="+mj-cs"/>
              </a:rPr>
              <a:t>XIN CẢM ƠN</a:t>
            </a:r>
          </a:p>
        </p:txBody>
      </p:sp>
      <p:sp>
        <p:nvSpPr>
          <p:cNvPr id="21" name="Rectangle 20">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67615"/>
            <a:ext cx="1218590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604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2EBF-8F2F-DA46-BE18-A958EA6CC25E}"/>
              </a:ext>
            </a:extLst>
          </p:cNvPr>
          <p:cNvSpPr>
            <a:spLocks noGrp="1"/>
          </p:cNvSpPr>
          <p:nvPr>
            <p:ph type="title"/>
          </p:nvPr>
        </p:nvSpPr>
        <p:spPr/>
        <p:txBody>
          <a:bodyPr/>
          <a:lstStyle/>
          <a:p>
            <a:r>
              <a:rPr lang="en-VN" dirty="0"/>
              <a:t>ĐỘNG LỰC NGHIÊN CỨU</a:t>
            </a:r>
            <a:r>
              <a:rPr lang="en-VN" b="0" dirty="0"/>
              <a:t>- Ý NGHĨA KHOA HỌC</a:t>
            </a:r>
            <a:endParaRPr lang="en-VN" dirty="0"/>
          </a:p>
        </p:txBody>
      </p:sp>
      <p:sp>
        <p:nvSpPr>
          <p:cNvPr id="3" name="Content Placeholder 2">
            <a:extLst>
              <a:ext uri="{FF2B5EF4-FFF2-40B4-BE49-F238E27FC236}">
                <a16:creationId xmlns:a16="http://schemas.microsoft.com/office/drawing/2014/main" id="{9F080D0C-F1E9-3845-BF20-55F1A89AE5D6}"/>
              </a:ext>
            </a:extLst>
          </p:cNvPr>
          <p:cNvSpPr>
            <a:spLocks noGrp="1"/>
          </p:cNvSpPr>
          <p:nvPr>
            <p:ph idx="1"/>
          </p:nvPr>
        </p:nvSpPr>
        <p:spPr/>
        <p:txBody>
          <a:bodyPr/>
          <a:lstStyle/>
          <a:p>
            <a:r>
              <a:rPr lang="en-VN" dirty="0"/>
              <a:t>-TÌM HIỂU PHƯƠNG PHÁP PHÁT HIỆN BIÊN CẠNH</a:t>
            </a:r>
          </a:p>
          <a:p>
            <a:r>
              <a:rPr lang="en-VN" dirty="0"/>
              <a:t>-GÁN NHÃN VỚI LABELIMG TOOL (CHO TRƯỚC TOẠ ĐỘ ĐIỂM Ở 4 GÓC KHUNG BIỂN SỐ)</a:t>
            </a:r>
          </a:p>
          <a:p>
            <a:r>
              <a:rPr lang="en-VN" dirty="0"/>
              <a:t>..</a:t>
            </a:r>
          </a:p>
          <a:p>
            <a:endParaRPr lang="en-VN" dirty="0"/>
          </a:p>
        </p:txBody>
      </p:sp>
    </p:spTree>
    <p:extLst>
      <p:ext uri="{BB962C8B-B14F-4D97-AF65-F5344CB8AC3E}">
        <p14:creationId xmlns:p14="http://schemas.microsoft.com/office/powerpoint/2010/main" val="4018220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2EBF-8F2F-DA46-BE18-A958EA6CC25E}"/>
              </a:ext>
            </a:extLst>
          </p:cNvPr>
          <p:cNvSpPr>
            <a:spLocks noGrp="1"/>
          </p:cNvSpPr>
          <p:nvPr>
            <p:ph type="title"/>
          </p:nvPr>
        </p:nvSpPr>
        <p:spPr/>
        <p:txBody>
          <a:bodyPr/>
          <a:lstStyle/>
          <a:p>
            <a:r>
              <a:rPr lang="en-VN" dirty="0"/>
              <a:t>ĐỘNG LỰC NGHIÊN CỨU</a:t>
            </a:r>
            <a:r>
              <a:rPr lang="en-VN" b="0" dirty="0"/>
              <a:t>-ỨNG DỤNG</a:t>
            </a:r>
            <a:endParaRPr lang="en-VN" dirty="0"/>
          </a:p>
        </p:txBody>
      </p:sp>
      <p:sp>
        <p:nvSpPr>
          <p:cNvPr id="3" name="Content Placeholder 2">
            <a:extLst>
              <a:ext uri="{FF2B5EF4-FFF2-40B4-BE49-F238E27FC236}">
                <a16:creationId xmlns:a16="http://schemas.microsoft.com/office/drawing/2014/main" id="{9F080D0C-F1E9-3845-BF20-55F1A89AE5D6}"/>
              </a:ext>
            </a:extLst>
          </p:cNvPr>
          <p:cNvSpPr>
            <a:spLocks noGrp="1"/>
          </p:cNvSpPr>
          <p:nvPr>
            <p:ph idx="1"/>
          </p:nvPr>
        </p:nvSpPr>
        <p:spPr/>
        <p:txBody>
          <a:bodyPr/>
          <a:lstStyle/>
          <a:p>
            <a:r>
              <a:rPr lang="en-VN" dirty="0"/>
              <a:t>-ĐỀ TÀI ĐƯỢC GIAO LÀ 1 BÀI TOÁN ỨNG DỤNG THỰC TẾ QUEN THUỘC ĐƯỢC ỨNG DỤNG RỘNG RÃI.</a:t>
            </a:r>
          </a:p>
          <a:p>
            <a:r>
              <a:rPr lang="en-VN" dirty="0"/>
              <a:t>-</a:t>
            </a:r>
            <a:r>
              <a:rPr lang="vi-VN" dirty="0"/>
              <a:t> Nhu cầu để giám sát an ninh, bãi đỗ xe thông minh, hệ thống thu tiền không dừng tại các tuyến đường cao tốc…</a:t>
            </a:r>
            <a:r>
              <a:rPr lang="en-VN" dirty="0"/>
              <a:t> </a:t>
            </a:r>
          </a:p>
        </p:txBody>
      </p:sp>
    </p:spTree>
    <p:extLst>
      <p:ext uri="{BB962C8B-B14F-4D97-AF65-F5344CB8AC3E}">
        <p14:creationId xmlns:p14="http://schemas.microsoft.com/office/powerpoint/2010/main" val="223595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1524-AD53-C74D-8FDC-9B6BB1252234}"/>
              </a:ext>
            </a:extLst>
          </p:cNvPr>
          <p:cNvSpPr>
            <a:spLocks noGrp="1"/>
          </p:cNvSpPr>
          <p:nvPr>
            <p:ph type="title"/>
          </p:nvPr>
        </p:nvSpPr>
        <p:spPr/>
        <p:txBody>
          <a:bodyPr/>
          <a:lstStyle/>
          <a:p>
            <a:r>
              <a:rPr lang="en-VN" dirty="0"/>
              <a:t>PHÁT BIỂU BÀI TOÁN- </a:t>
            </a:r>
            <a:r>
              <a:rPr lang="en-VN" b="0" dirty="0"/>
              <a:t>INPUT OUTPUT</a:t>
            </a:r>
          </a:p>
        </p:txBody>
      </p:sp>
      <p:graphicFrame>
        <p:nvGraphicFramePr>
          <p:cNvPr id="5" name="Content Placeholder 2">
            <a:extLst>
              <a:ext uri="{FF2B5EF4-FFF2-40B4-BE49-F238E27FC236}">
                <a16:creationId xmlns:a16="http://schemas.microsoft.com/office/drawing/2014/main" id="{75F734A8-BC90-5E39-5E2B-1028A8586464}"/>
              </a:ext>
            </a:extLst>
          </p:cNvPr>
          <p:cNvGraphicFramePr>
            <a:graphicFrameLocks noGrp="1"/>
          </p:cNvGraphicFramePr>
          <p:nvPr>
            <p:ph idx="1"/>
          </p:nvPr>
        </p:nvGraphicFramePr>
        <p:xfrm>
          <a:off x="5376671" y="705113"/>
          <a:ext cx="6172412" cy="5197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text, outdoor, car&#10;&#10;Description automatically generated">
            <a:extLst>
              <a:ext uri="{FF2B5EF4-FFF2-40B4-BE49-F238E27FC236}">
                <a16:creationId xmlns:a16="http://schemas.microsoft.com/office/drawing/2014/main" id="{BD3A266A-82D0-DC4A-B130-02090E88FD74}"/>
              </a:ext>
            </a:extLst>
          </p:cNvPr>
          <p:cNvPicPr>
            <a:picLocks noChangeAspect="1"/>
          </p:cNvPicPr>
          <p:nvPr/>
        </p:nvPicPr>
        <p:blipFill>
          <a:blip r:embed="rId7"/>
          <a:stretch>
            <a:fillRect/>
          </a:stretch>
        </p:blipFill>
        <p:spPr>
          <a:xfrm>
            <a:off x="8256312" y="4152275"/>
            <a:ext cx="4060680" cy="3035508"/>
          </a:xfrm>
          <a:prstGeom prst="rect">
            <a:avLst/>
          </a:prstGeom>
        </p:spPr>
      </p:pic>
      <p:pic>
        <p:nvPicPr>
          <p:cNvPr id="8" name="Picture 7" descr="A picture containing text, outdoor, car, tree&#10;&#10;Description automatically generated">
            <a:extLst>
              <a:ext uri="{FF2B5EF4-FFF2-40B4-BE49-F238E27FC236}">
                <a16:creationId xmlns:a16="http://schemas.microsoft.com/office/drawing/2014/main" id="{8181BABC-E377-904C-9E46-5110933A9410}"/>
              </a:ext>
            </a:extLst>
          </p:cNvPr>
          <p:cNvPicPr>
            <a:picLocks noChangeAspect="1"/>
          </p:cNvPicPr>
          <p:nvPr/>
        </p:nvPicPr>
        <p:blipFill>
          <a:blip r:embed="rId8"/>
          <a:stretch>
            <a:fillRect/>
          </a:stretch>
        </p:blipFill>
        <p:spPr>
          <a:xfrm>
            <a:off x="4782375" y="4407837"/>
            <a:ext cx="3680502" cy="2450163"/>
          </a:xfrm>
          <a:prstGeom prst="rect">
            <a:avLst/>
          </a:prstGeom>
        </p:spPr>
      </p:pic>
    </p:spTree>
    <p:extLst>
      <p:ext uri="{BB962C8B-B14F-4D97-AF65-F5344CB8AC3E}">
        <p14:creationId xmlns:p14="http://schemas.microsoft.com/office/powerpoint/2010/main" val="3907183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C1D30-A66A-6B48-8D9E-7F603BAAFB7E}"/>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cap="all" dirty="0">
                <a:solidFill>
                  <a:schemeClr val="bg1"/>
                </a:solidFill>
              </a:rPr>
              <a:t>PHÁT BIỂU BÀI TOÁN- </a:t>
            </a:r>
            <a:r>
              <a:rPr lang="en-US" b="0" cap="all" dirty="0">
                <a:solidFill>
                  <a:schemeClr val="bg1"/>
                </a:solidFill>
              </a:rPr>
              <a:t>FRAMEWORK</a:t>
            </a:r>
          </a:p>
        </p:txBody>
      </p:sp>
      <p:sp>
        <p:nvSpPr>
          <p:cNvPr id="19" name="Rectangle 18">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B222CBD-2C27-8044-AD11-6EBF69D18869}"/>
              </a:ext>
            </a:extLst>
          </p:cNvPr>
          <p:cNvPicPr>
            <a:picLocks noGrp="1" noChangeAspect="1"/>
          </p:cNvPicPr>
          <p:nvPr>
            <p:ph idx="1"/>
          </p:nvPr>
        </p:nvPicPr>
        <p:blipFill>
          <a:blip r:embed="rId2"/>
          <a:stretch>
            <a:fillRect/>
          </a:stretch>
        </p:blipFill>
        <p:spPr>
          <a:xfrm>
            <a:off x="5538829" y="-2"/>
            <a:ext cx="6041231" cy="6826250"/>
          </a:xfrm>
          <a:prstGeom prst="rect">
            <a:avLst/>
          </a:prstGeom>
        </p:spPr>
      </p:pic>
      <p:sp>
        <p:nvSpPr>
          <p:cNvPr id="21" name="Rectangle 20">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558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p:txBody>
          <a:bodyPr/>
          <a:lstStyle/>
          <a:p>
            <a:r>
              <a:rPr lang="en-US" cap="all" dirty="0">
                <a:solidFill>
                  <a:schemeClr val="tx1"/>
                </a:solidFill>
              </a:rPr>
              <a:t>PHÁT BIỂU BÀI TOÁN- </a:t>
            </a:r>
            <a:r>
              <a:rPr lang="en-US" b="0" cap="all" dirty="0">
                <a:solidFill>
                  <a:schemeClr val="tx1"/>
                </a:solidFill>
              </a:rPr>
              <a:t>THÁCH THỨC</a:t>
            </a:r>
            <a:endParaRPr lang="en-VN" dirty="0">
              <a:solidFill>
                <a:schemeClr val="tx1"/>
              </a:solidFill>
            </a:endParaRPr>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p:txBody>
          <a:bodyPr/>
          <a:lstStyle/>
          <a:p>
            <a:r>
              <a:rPr lang="en-VN" dirty="0"/>
              <a:t>QUÁ TRÌNH TRAINING TRẢI QUA NHIỀU CÔNG ĐOẠN VÀ THỰC THI KÉO DÀI SUỐT NHIỀU TIẾNG ĐỒNG HỒ</a:t>
            </a:r>
          </a:p>
        </p:txBody>
      </p:sp>
    </p:spTree>
    <p:extLst>
      <p:ext uri="{BB962C8B-B14F-4D97-AF65-F5344CB8AC3E}">
        <p14:creationId xmlns:p14="http://schemas.microsoft.com/office/powerpoint/2010/main" val="2161231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p:txBody>
          <a:bodyPr/>
          <a:lstStyle/>
          <a:p>
            <a:r>
              <a:rPr lang="en-US" cap="all" dirty="0">
                <a:solidFill>
                  <a:schemeClr val="tx1"/>
                </a:solidFill>
              </a:rPr>
              <a:t>BẢNG HIỆU NĂNG</a:t>
            </a:r>
            <a:endParaRPr lang="en-VN" dirty="0">
              <a:solidFill>
                <a:schemeClr val="tx1"/>
              </a:solidFill>
            </a:endParaRPr>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p:txBody>
          <a:bodyPr/>
          <a:lstStyle/>
          <a:p>
            <a:r>
              <a:rPr lang="en-VN" dirty="0"/>
              <a:t>XEM THÊM TẠI MỤC CÔNG TRÌNH LIÊN QUAN TRONG REPORT ĐÍNH KÈM </a:t>
            </a:r>
          </a:p>
        </p:txBody>
      </p:sp>
    </p:spTree>
    <p:extLst>
      <p:ext uri="{BB962C8B-B14F-4D97-AF65-F5344CB8AC3E}">
        <p14:creationId xmlns:p14="http://schemas.microsoft.com/office/powerpoint/2010/main" val="3428107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29FC-AE52-BB46-B593-82C14659E3B2}"/>
              </a:ext>
            </a:extLst>
          </p:cNvPr>
          <p:cNvSpPr>
            <a:spLocks noGrp="1"/>
          </p:cNvSpPr>
          <p:nvPr>
            <p:ph type="title"/>
          </p:nvPr>
        </p:nvSpPr>
        <p:spPr/>
        <p:txBody>
          <a:bodyPr/>
          <a:lstStyle/>
          <a:p>
            <a:r>
              <a:rPr lang="en-US" cap="all" dirty="0">
                <a:solidFill>
                  <a:schemeClr val="tx1"/>
                </a:solidFill>
              </a:rPr>
              <a:t>NGUYÊN LÍ</a:t>
            </a:r>
            <a:endParaRPr lang="en-VN" dirty="0">
              <a:solidFill>
                <a:schemeClr val="tx1"/>
              </a:solidFill>
            </a:endParaRPr>
          </a:p>
        </p:txBody>
      </p:sp>
      <p:sp>
        <p:nvSpPr>
          <p:cNvPr id="3" name="Content Placeholder 2">
            <a:extLst>
              <a:ext uri="{FF2B5EF4-FFF2-40B4-BE49-F238E27FC236}">
                <a16:creationId xmlns:a16="http://schemas.microsoft.com/office/drawing/2014/main" id="{C21419A0-19A7-E040-875B-66029B91D56A}"/>
              </a:ext>
            </a:extLst>
          </p:cNvPr>
          <p:cNvSpPr>
            <a:spLocks noGrp="1"/>
          </p:cNvSpPr>
          <p:nvPr>
            <p:ph idx="1"/>
          </p:nvPr>
        </p:nvSpPr>
        <p:spPr/>
        <p:txBody>
          <a:bodyPr/>
          <a:lstStyle/>
          <a:p>
            <a:r>
              <a:rPr lang="vi-VN" dirty="0"/>
              <a:t>GÁN NHÃN VỚI LABELIMG (CHO TRƯỚC TOẠ ĐỘ ĐIỂM 4 GÓC BIỂN SỐ) ĐỂ TRÍCH XUẤT KHUNG</a:t>
            </a:r>
          </a:p>
          <a:p>
            <a:r>
              <a:rPr lang="vi-VN" dirty="0"/>
              <a:t>BOUNDARY BAO TRỌN ĐỐI TRƯỢNG ĐỂ PHÂN ĐOẠN KÍ TỰ</a:t>
            </a:r>
          </a:p>
          <a:p>
            <a:r>
              <a:rPr lang="vi-VN" dirty="0"/>
              <a:t>NHẬN DẠNG= PHÁT HIỆN VÀ PHÂN LỚP</a:t>
            </a:r>
            <a:endParaRPr lang="en-VN" dirty="0"/>
          </a:p>
        </p:txBody>
      </p:sp>
    </p:spTree>
    <p:extLst>
      <p:ext uri="{BB962C8B-B14F-4D97-AF65-F5344CB8AC3E}">
        <p14:creationId xmlns:p14="http://schemas.microsoft.com/office/powerpoint/2010/main" val="3905344060"/>
      </p:ext>
    </p:extLst>
  </p:cSld>
  <p:clrMapOvr>
    <a:masterClrMapping/>
  </p:clrMapOvr>
</p:sld>
</file>

<file path=ppt/theme/theme1.xml><?xml version="1.0" encoding="utf-8"?>
<a:theme xmlns:a="http://schemas.openxmlformats.org/drawingml/2006/main" name="ShojiVTI">
  <a:themeElements>
    <a:clrScheme name="AnalogousFromLightSeedRightStep">
      <a:dk1>
        <a:srgbClr val="000000"/>
      </a:dk1>
      <a:lt1>
        <a:srgbClr val="FFFFFF"/>
      </a:lt1>
      <a:dk2>
        <a:srgbClr val="412428"/>
      </a:dk2>
      <a:lt2>
        <a:srgbClr val="E2E8E7"/>
      </a:lt2>
      <a:accent1>
        <a:srgbClr val="C6969D"/>
      </a:accent1>
      <a:accent2>
        <a:srgbClr val="BA8F7F"/>
      </a:accent2>
      <a:accent3>
        <a:srgbClr val="B0A282"/>
      </a:accent3>
      <a:accent4>
        <a:srgbClr val="A2A873"/>
      </a:accent4>
      <a:accent5>
        <a:srgbClr val="94AA81"/>
      </a:accent5>
      <a:accent6>
        <a:srgbClr val="7BAF78"/>
      </a:accent6>
      <a:hlink>
        <a:srgbClr val="568E86"/>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emplate>Badge</Template>
  <TotalTime>1189</TotalTime>
  <Words>1468</Words>
  <Application>Microsoft Macintosh PowerPoint</Application>
  <PresentationFormat>Widescreen</PresentationFormat>
  <Paragraphs>132</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Meiryo</vt:lpstr>
      <vt:lpstr>Arial</vt:lpstr>
      <vt:lpstr>Corbel</vt:lpstr>
      <vt:lpstr>Helvetica</vt:lpstr>
      <vt:lpstr>OpenSans-Regular</vt:lpstr>
      <vt:lpstr>OpenSansRoman-Bold</vt:lpstr>
      <vt:lpstr>Times New Roman</vt:lpstr>
      <vt:lpstr>ShojiVTI</vt:lpstr>
      <vt:lpstr>NUMBER PLATE RECOGNITION</vt:lpstr>
      <vt:lpstr>PowerPoint Presentation</vt:lpstr>
      <vt:lpstr>ĐỘNG LỰC NGHIÊN CỨU- Ý NGHĨA KHOA HỌC</vt:lpstr>
      <vt:lpstr>ĐỘNG LỰC NGHIÊN CỨU-ỨNG DỤNG</vt:lpstr>
      <vt:lpstr>PHÁT BIỂU BÀI TOÁN- INPUT OUTPUT</vt:lpstr>
      <vt:lpstr>PHÁT BIỂU BÀI TOÁN- FRAMEWORK</vt:lpstr>
      <vt:lpstr>PHÁT BIỂU BÀI TOÁN- THÁCH THỨC</vt:lpstr>
      <vt:lpstr>BẢNG HIỆU NĂNG</vt:lpstr>
      <vt:lpstr>NGUYÊN LÍ</vt:lpstr>
      <vt:lpstr>PHƯƠNG PHÁP</vt:lpstr>
      <vt:lpstr>PHƯƠNG PHÁP- TRÍCH XUẤT KHUNG BIỂN SỐ</vt:lpstr>
      <vt:lpstr>PHƯƠNG PHÁP- PHÂN ĐOẠN KÍ TỰ</vt:lpstr>
      <vt:lpstr>PHƯƠNG PHÁP- NHẬN DẠNG KÍ TỰ</vt:lpstr>
      <vt:lpstr>PowerPoint Presentation</vt:lpstr>
      <vt:lpstr>GIẢI THUẬT- TRAINING (CHO YOLOV4)</vt:lpstr>
      <vt:lpstr>GIẢI THUẬT- NHẬN DẠNG</vt:lpstr>
      <vt:lpstr>GIẢI THUẬT- NHẬN DẠNG</vt:lpstr>
      <vt:lpstr>GIẢI THUẬT- NHẬN DẠNG</vt:lpstr>
      <vt:lpstr>GIẢI THUẬT- NHẬN DẠNG</vt:lpstr>
      <vt:lpstr>GIẢI THUẬT</vt:lpstr>
      <vt:lpstr>CÁCH CÀI ĐẶT- MÔI TRƯỜNG</vt:lpstr>
      <vt:lpstr>CÁCH CÀI ĐẶT- MÔI TRƯỜNG PYTHON VENV VỚI VSCODE</vt:lpstr>
      <vt:lpstr>CÁCH CÀI ĐẶT- KẾT QUẢ</vt:lpstr>
      <vt:lpstr>CÁCH CÀI ĐẶT- KẾT QUẢ</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 PLATE RECOGNITION</dc:title>
  <dc:creator>HỒ THIÊN PHƯỚC</dc:creator>
  <cp:lastModifiedBy>HỒ THIÊN PHƯỚC</cp:lastModifiedBy>
  <cp:revision>2</cp:revision>
  <dcterms:created xsi:type="dcterms:W3CDTF">2022-04-10T06:22:02Z</dcterms:created>
  <dcterms:modified xsi:type="dcterms:W3CDTF">2022-04-11T02:33:29Z</dcterms:modified>
</cp:coreProperties>
</file>